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61" r:id="rId5"/>
    <p:sldId id="274" r:id="rId6"/>
    <p:sldId id="288" r:id="rId7"/>
    <p:sldId id="279" r:id="rId8"/>
    <p:sldId id="281" r:id="rId9"/>
    <p:sldId id="276" r:id="rId10"/>
    <p:sldId id="289" r:id="rId11"/>
    <p:sldId id="280" r:id="rId12"/>
    <p:sldId id="28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6"/>
    <a:srgbClr val="3333FF"/>
    <a:srgbClr val="F9D3F6"/>
    <a:srgbClr val="701134"/>
    <a:srgbClr val="0B2A3D"/>
    <a:srgbClr val="F3E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C548B7-03A9-43ED-8678-0C8F53A377A6}" v="211" dt="2023-03-22T03:48:49.319"/>
    <p1510:client id="{C71C5A6D-AE76-4280-977B-DCA69D650572}" v="62" dt="2023-03-22T01:25:39.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3FDA3-7D78-CE46-A8D2-EFE22190BDE0}" type="datetimeFigureOut">
              <a:rPr lang="en-GB" smtClean="0"/>
              <a:t>06/12/2023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19B08-4CFE-6743-A079-03A38C0887E8}" type="slidenum">
              <a:rPr lang="en-GB" smtClean="0"/>
              <a:t>‹#›</a:t>
            </a:fld>
            <a:endParaRPr lang="en-GB"/>
          </a:p>
        </p:txBody>
      </p:sp>
    </p:spTree>
    <p:extLst>
      <p:ext uri="{BB962C8B-B14F-4D97-AF65-F5344CB8AC3E}">
        <p14:creationId xmlns:p14="http://schemas.microsoft.com/office/powerpoint/2010/main" val="397159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DFB729-3CCC-9940-81FA-C0FBA2C01133}"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329452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FB729-3CCC-9940-81FA-C0FBA2C01133}"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15411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FB729-3CCC-9940-81FA-C0FBA2C01133}"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956281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A5A935-9E02-B491-D97B-7084F286DA8A}"/>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3" name="Content Placeholder 2">
            <a:extLst>
              <a:ext uri="{FF2B5EF4-FFF2-40B4-BE49-F238E27FC236}">
                <a16:creationId xmlns:a16="http://schemas.microsoft.com/office/drawing/2014/main" id="{A30B92A1-3FA0-7A77-D947-DA69CDA32604}"/>
              </a:ext>
            </a:extLst>
          </p:cNvPr>
          <p:cNvSpPr>
            <a:spLocks noGrp="1"/>
          </p:cNvSpPr>
          <p:nvPr>
            <p:ph sz="half" idx="1"/>
          </p:nvPr>
        </p:nvSpPr>
        <p:spPr>
          <a:xfrm>
            <a:off x="460513" y="1726233"/>
            <a:ext cx="5562599" cy="399870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2">
            <a:extLst>
              <a:ext uri="{FF2B5EF4-FFF2-40B4-BE49-F238E27FC236}">
                <a16:creationId xmlns:a16="http://schemas.microsoft.com/office/drawing/2014/main" id="{9581A190-2ABB-B621-8EE8-843077DD203F}"/>
              </a:ext>
            </a:extLst>
          </p:cNvPr>
          <p:cNvSpPr>
            <a:spLocks noGrp="1"/>
          </p:cNvSpPr>
          <p:nvPr>
            <p:ph sz="half" idx="10"/>
          </p:nvPr>
        </p:nvSpPr>
        <p:spPr>
          <a:xfrm>
            <a:off x="6175513" y="1726233"/>
            <a:ext cx="5562599" cy="399870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10">
            <a:extLst>
              <a:ext uri="{FF2B5EF4-FFF2-40B4-BE49-F238E27FC236}">
                <a16:creationId xmlns:a16="http://schemas.microsoft.com/office/drawing/2014/main" id="{41A7C279-3485-5F2F-5080-C9141669A52B}"/>
              </a:ext>
            </a:extLst>
          </p:cNvPr>
          <p:cNvSpPr>
            <a:spLocks noGrp="1"/>
          </p:cNvSpPr>
          <p:nvPr>
            <p:ph type="title"/>
          </p:nvPr>
        </p:nvSpPr>
        <p:spPr>
          <a:xfrm>
            <a:off x="460513" y="593171"/>
            <a:ext cx="10893287" cy="1097517"/>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4107701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FB729-3CCC-9940-81FA-C0FBA2C01133}"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211097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FB729-3CCC-9940-81FA-C0FBA2C01133}"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350516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8978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DFB729-3CCC-9940-81FA-C0FBA2C01133}" type="datetimeFigureOut">
              <a:rPr lang="en-GB" smtClean="0"/>
              <a:t>06/12/2023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63398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DFB729-3CCC-9940-81FA-C0FBA2C01133}" type="datetimeFigureOut">
              <a:rPr lang="en-GB" smtClean="0"/>
              <a:t>06/12/2023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98011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FB729-3CCC-9940-81FA-C0FBA2C01133}" type="datetimeFigureOut">
              <a:rPr lang="en-GB" smtClean="0"/>
              <a:t>06/12/2023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202096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FB729-3CCC-9940-81FA-C0FBA2C01133}"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76490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FB729-3CCC-9940-81FA-C0FBA2C01133}"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84490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68702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5.jpeg"/><Relationship Id="rId16"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8.pn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padlet.com/jennyhann/learning-think-of-an-example-of-when-you-learnt-something-mhveakohk8m4sd8y" TargetMode="Externa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8.pn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bit.ly/429jXso" TargetMode="Externa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A3CE29F2-172B-6729-959A-848DB4B9FFD5}"/>
              </a:ext>
            </a:extLst>
          </p:cNvPr>
          <p:cNvPicPr>
            <a:picLocks noChangeAspect="1"/>
          </p:cNvPicPr>
          <p:nvPr/>
        </p:nvPicPr>
        <p:blipFill>
          <a:blip r:embed="rId2"/>
          <a:stretch>
            <a:fillRect/>
          </a:stretch>
        </p:blipFill>
        <p:spPr>
          <a:xfrm>
            <a:off x="0" y="75259"/>
            <a:ext cx="12192000" cy="6858000"/>
          </a:xfrm>
          <a:prstGeom prst="rect">
            <a:avLst/>
          </a:prstGeom>
        </p:spPr>
      </p:pic>
      <p:pic>
        <p:nvPicPr>
          <p:cNvPr id="19" name="Picture 18" descr="A picture containing text, sign, outdoor&#10;&#10;Description automatically generated">
            <a:extLst>
              <a:ext uri="{FF2B5EF4-FFF2-40B4-BE49-F238E27FC236}">
                <a16:creationId xmlns:a16="http://schemas.microsoft.com/office/drawing/2014/main" id="{9B452A6F-567A-DA69-FAD2-CCDD9BC7744F}"/>
              </a:ext>
            </a:extLst>
          </p:cNvPr>
          <p:cNvPicPr>
            <a:picLocks noChangeAspect="1"/>
          </p:cNvPicPr>
          <p:nvPr/>
        </p:nvPicPr>
        <p:blipFill>
          <a:blip r:embed="rId3"/>
          <a:stretch>
            <a:fillRect/>
          </a:stretch>
        </p:blipFill>
        <p:spPr>
          <a:xfrm>
            <a:off x="9044371" y="4876956"/>
            <a:ext cx="1306931" cy="1317369"/>
          </a:xfrm>
          <a:prstGeom prst="rect">
            <a:avLst/>
          </a:prstGeom>
        </p:spPr>
      </p:pic>
      <p:sp>
        <p:nvSpPr>
          <p:cNvPr id="4" name="TextBox 3">
            <a:extLst>
              <a:ext uri="{FF2B5EF4-FFF2-40B4-BE49-F238E27FC236}">
                <a16:creationId xmlns:a16="http://schemas.microsoft.com/office/drawing/2014/main" id="{80E884B7-54F9-4AFC-FC46-AC56FD93F61B}"/>
              </a:ext>
            </a:extLst>
          </p:cNvPr>
          <p:cNvSpPr txBox="1"/>
          <p:nvPr/>
        </p:nvSpPr>
        <p:spPr>
          <a:xfrm>
            <a:off x="1037476" y="1561876"/>
            <a:ext cx="9894369" cy="3600986"/>
          </a:xfrm>
          <a:prstGeom prst="rect">
            <a:avLst/>
          </a:prstGeom>
          <a:noFill/>
        </p:spPr>
        <p:txBody>
          <a:bodyPr wrap="square" lIns="91440" tIns="45720" rIns="91440" bIns="45720" rtlCol="0" anchor="t">
            <a:spAutoFit/>
          </a:bodyPr>
          <a:lstStyle/>
          <a:p>
            <a:pPr algn="ctr"/>
            <a:r>
              <a:rPr lang="en-GB" sz="3600">
                <a:solidFill>
                  <a:srgbClr val="002D56"/>
                </a:solidFill>
              </a:rPr>
              <a:t>Wednesday, March 22</a:t>
            </a:r>
          </a:p>
          <a:p>
            <a:pPr algn="ctr"/>
            <a:r>
              <a:rPr lang="en-GB" sz="4200" b="1">
                <a:solidFill>
                  <a:srgbClr val="002D56"/>
                </a:solidFill>
              </a:rPr>
              <a:t>The Flipped Classroom and other innovative pedagogical approaches</a:t>
            </a:r>
            <a:r>
              <a:rPr lang="en-GB" sz="4400" b="1">
                <a:solidFill>
                  <a:srgbClr val="002D56"/>
                </a:solidFill>
              </a:rPr>
              <a:t> </a:t>
            </a:r>
            <a:endParaRPr lang="en-GB" sz="4400" b="1">
              <a:solidFill>
                <a:srgbClr val="002D56"/>
              </a:solidFill>
              <a:cs typeface="Calibri"/>
            </a:endParaRPr>
          </a:p>
          <a:p>
            <a:pPr algn="ctr"/>
            <a:r>
              <a:rPr lang="en-GB" sz="2200" i="1">
                <a:solidFill>
                  <a:srgbClr val="002D56"/>
                </a:solidFill>
              </a:rPr>
              <a:t>Part A - Introduction, Background and Theory</a:t>
            </a:r>
            <a:endParaRPr lang="en-GB" sz="2200" i="1">
              <a:solidFill>
                <a:srgbClr val="002D56"/>
              </a:solidFill>
              <a:cs typeface="Calibri"/>
            </a:endParaRPr>
          </a:p>
          <a:p>
            <a:pPr algn="ctr"/>
            <a:r>
              <a:rPr lang="en-GB" sz="2200" i="1">
                <a:solidFill>
                  <a:srgbClr val="002D56"/>
                </a:solidFill>
                <a:cs typeface="Calibri"/>
              </a:rPr>
              <a:t>Part B – Examples in practice and workshop with live curriculums</a:t>
            </a:r>
          </a:p>
          <a:p>
            <a:pPr algn="ctr"/>
            <a:endParaRPr lang="en-GB" sz="2200" i="1">
              <a:solidFill>
                <a:srgbClr val="002D56"/>
              </a:solidFill>
              <a:cs typeface="Calibri"/>
            </a:endParaRPr>
          </a:p>
          <a:p>
            <a:pPr algn="ctr"/>
            <a:r>
              <a:rPr lang="en-GB" sz="2000" i="1">
                <a:solidFill>
                  <a:srgbClr val="002D56"/>
                </a:solidFill>
                <a:cs typeface="Calibri"/>
              </a:rPr>
              <a:t>Jenny Hann, Quality Enhancement Directorate and Dr Imtiaz Khan, Cardiff School of Technologies</a:t>
            </a:r>
          </a:p>
        </p:txBody>
      </p:sp>
      <p:pic>
        <p:nvPicPr>
          <p:cNvPr id="20" name="Picture 19">
            <a:extLst>
              <a:ext uri="{FF2B5EF4-FFF2-40B4-BE49-F238E27FC236}">
                <a16:creationId xmlns:a16="http://schemas.microsoft.com/office/drawing/2014/main" id="{3741FCBF-1380-5EC1-97BF-32EE5B6253B2}"/>
              </a:ext>
            </a:extLst>
          </p:cNvPr>
          <p:cNvPicPr>
            <a:picLocks noChangeAspect="1"/>
          </p:cNvPicPr>
          <p:nvPr/>
        </p:nvPicPr>
        <p:blipFill>
          <a:blip r:embed="rId4"/>
          <a:stretch>
            <a:fillRect/>
          </a:stretch>
        </p:blipFill>
        <p:spPr>
          <a:xfrm>
            <a:off x="9013056" y="6236078"/>
            <a:ext cx="1361400" cy="348415"/>
          </a:xfrm>
          <a:prstGeom prst="rect">
            <a:avLst/>
          </a:prstGeom>
        </p:spPr>
      </p:pic>
      <p:pic>
        <p:nvPicPr>
          <p:cNvPr id="2" name="Picture 1" descr="Logo, company name&#10;&#10;Description automatically generated">
            <a:extLst>
              <a:ext uri="{FF2B5EF4-FFF2-40B4-BE49-F238E27FC236}">
                <a16:creationId xmlns:a16="http://schemas.microsoft.com/office/drawing/2014/main" id="{FBF82B7A-BA8C-D595-3A1A-4E9E96766A44}"/>
              </a:ext>
            </a:extLst>
          </p:cNvPr>
          <p:cNvPicPr>
            <a:picLocks noChangeAspect="1"/>
          </p:cNvPicPr>
          <p:nvPr/>
        </p:nvPicPr>
        <p:blipFill>
          <a:blip r:embed="rId5"/>
          <a:stretch>
            <a:fillRect/>
          </a:stretch>
        </p:blipFill>
        <p:spPr>
          <a:xfrm>
            <a:off x="1579918" y="4826175"/>
            <a:ext cx="1641657" cy="1669450"/>
          </a:xfrm>
          <a:prstGeom prst="rect">
            <a:avLst/>
          </a:prstGeom>
        </p:spPr>
      </p:pic>
      <p:pic>
        <p:nvPicPr>
          <p:cNvPr id="22" name="Content Placeholder 8">
            <a:extLst>
              <a:ext uri="{FF2B5EF4-FFF2-40B4-BE49-F238E27FC236}">
                <a16:creationId xmlns:a16="http://schemas.microsoft.com/office/drawing/2014/main" id="{6D3D68E5-4768-E9D5-CA6B-EC3A2518E7A9}"/>
              </a:ext>
            </a:extLst>
          </p:cNvPr>
          <p:cNvPicPr>
            <a:picLocks noChangeAspect="1"/>
          </p:cNvPicPr>
          <p:nvPr/>
        </p:nvPicPr>
        <p:blipFill>
          <a:blip r:embed="rId6"/>
          <a:stretch>
            <a:fillRect/>
          </a:stretch>
        </p:blipFill>
        <p:spPr>
          <a:xfrm>
            <a:off x="4471324" y="605713"/>
            <a:ext cx="3249347" cy="961074"/>
          </a:xfrm>
          <a:prstGeom prst="rect">
            <a:avLst/>
          </a:prstGeom>
        </p:spPr>
      </p:pic>
      <p:pic>
        <p:nvPicPr>
          <p:cNvPr id="1028" name="Picture 4">
            <a:extLst>
              <a:ext uri="{FF2B5EF4-FFF2-40B4-BE49-F238E27FC236}">
                <a16:creationId xmlns:a16="http://schemas.microsoft.com/office/drawing/2014/main" id="{DFFF731D-32CA-79BD-4FF4-9660382C9F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0997" y="5335479"/>
            <a:ext cx="38100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5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11CB9A61-A36B-EDFB-12F1-4987A509D6F9}"/>
              </a:ext>
            </a:extLst>
          </p:cNvPr>
          <p:cNvSpPr>
            <a:spLocks noGrp="1"/>
          </p:cNvSpPr>
          <p:nvPr>
            <p:ph sz="half" idx="1"/>
          </p:nvPr>
        </p:nvSpPr>
        <p:spPr>
          <a:xfrm>
            <a:off x="700638" y="1183319"/>
            <a:ext cx="10515600" cy="3754419"/>
          </a:xfrm>
        </p:spPr>
        <p:txBody>
          <a:bodyPr vert="horz" lIns="91440" tIns="45720" rIns="91440" bIns="45720" rtlCol="0" anchor="t">
            <a:normAutofit fontScale="70000" lnSpcReduction="20000"/>
          </a:bodyPr>
          <a:lstStyle/>
          <a:p>
            <a:pPr marL="0" indent="0">
              <a:buNone/>
            </a:pPr>
            <a:r>
              <a:rPr lang="en-GB" sz="3600" b="0" i="0">
                <a:solidFill>
                  <a:srgbClr val="202124"/>
                </a:solidFill>
                <a:effectLst/>
                <a:latin typeface="Google Sans"/>
                <a:cs typeface="Calibri"/>
              </a:rPr>
              <a:t>Flipped learning is </a:t>
            </a:r>
            <a:r>
              <a:rPr lang="en-GB" sz="3600" b="0" i="0">
                <a:solidFill>
                  <a:srgbClr val="040C28"/>
                </a:solidFill>
                <a:effectLst/>
                <a:latin typeface="Google Sans"/>
                <a:cs typeface="Calibri"/>
              </a:rPr>
              <a:t>a methodology that helps tutors to focus on </a:t>
            </a:r>
            <a:r>
              <a:rPr lang="en-GB" sz="3600" b="0" i="0">
                <a:solidFill>
                  <a:srgbClr val="FF0000"/>
                </a:solidFill>
                <a:effectLst/>
                <a:latin typeface="Google Sans"/>
                <a:cs typeface="Calibri"/>
              </a:rPr>
              <a:t>active learning</a:t>
            </a:r>
            <a:r>
              <a:rPr lang="en-GB" sz="3600" b="0" i="0">
                <a:solidFill>
                  <a:srgbClr val="040C28"/>
                </a:solidFill>
                <a:effectLst/>
                <a:latin typeface="Google Sans"/>
                <a:cs typeface="Calibri"/>
              </a:rPr>
              <a:t> during contact time by assigning students lecture materials and presentations to be viewed at home </a:t>
            </a:r>
            <a:r>
              <a:rPr lang="en-GB" sz="3600">
                <a:solidFill>
                  <a:srgbClr val="040C28"/>
                </a:solidFill>
                <a:latin typeface="Google Sans"/>
                <a:cs typeface="Calibri"/>
              </a:rPr>
              <a:t>(</a:t>
            </a:r>
            <a:r>
              <a:rPr lang="en-GB" sz="3600" b="0" i="0">
                <a:solidFill>
                  <a:srgbClr val="040C28"/>
                </a:solidFill>
                <a:effectLst/>
                <a:latin typeface="Google Sans"/>
                <a:cs typeface="Calibri"/>
              </a:rPr>
              <a:t>outside of school/ college or university.</a:t>
            </a:r>
            <a:r>
              <a:rPr lang="en-GB" b="0" i="0">
                <a:solidFill>
                  <a:srgbClr val="040C28"/>
                </a:solidFill>
                <a:effectLst/>
                <a:latin typeface="Google Sans"/>
                <a:cs typeface="Calibri"/>
              </a:rPr>
              <a:t>)</a:t>
            </a:r>
          </a:p>
          <a:p>
            <a:pPr marL="0" indent="0">
              <a:buNone/>
            </a:pPr>
            <a:endParaRPr lang="en-GB">
              <a:solidFill>
                <a:srgbClr val="040C28"/>
              </a:solidFill>
              <a:latin typeface="Google Sans"/>
            </a:endParaRPr>
          </a:p>
          <a:p>
            <a:pPr marL="0" indent="0">
              <a:buNone/>
            </a:pPr>
            <a:br>
              <a:rPr lang="en-GB">
                <a:latin typeface="Google Sans"/>
              </a:rPr>
            </a:br>
            <a:endParaRPr lang="en-GB">
              <a:latin typeface="Google Sans"/>
            </a:endParaRPr>
          </a:p>
          <a:p>
            <a:pPr marL="0" indent="0">
              <a:buNone/>
            </a:pPr>
            <a:endParaRPr lang="en-GB">
              <a:solidFill>
                <a:srgbClr val="040C28"/>
              </a:solidFill>
              <a:latin typeface="Google Sans"/>
            </a:endParaRPr>
          </a:p>
          <a:p>
            <a:pPr marL="0" indent="0">
              <a:buNone/>
            </a:pPr>
            <a:endParaRPr lang="en-GB">
              <a:solidFill>
                <a:srgbClr val="040C28"/>
              </a:solidFill>
              <a:latin typeface="Google Sans"/>
            </a:endParaRPr>
          </a:p>
          <a:p>
            <a:pPr marL="0" indent="0">
              <a:buNone/>
            </a:pPr>
            <a:endParaRPr lang="en-GB">
              <a:solidFill>
                <a:srgbClr val="FF0000"/>
              </a:solidFill>
              <a:latin typeface="Google Sans"/>
            </a:endParaRPr>
          </a:p>
          <a:p>
            <a:pPr marL="0" indent="0">
              <a:buNone/>
            </a:pPr>
            <a:endParaRPr lang="en-GB">
              <a:solidFill>
                <a:srgbClr val="FF0000"/>
              </a:solidFill>
              <a:latin typeface="Google Sans"/>
            </a:endParaRPr>
          </a:p>
          <a:p>
            <a:pPr marL="0" indent="0">
              <a:buNone/>
            </a:pPr>
            <a:br>
              <a:rPr lang="en-GB" b="0" i="0">
                <a:effectLst/>
                <a:latin typeface="Google Sans"/>
              </a:rPr>
            </a:br>
            <a:endParaRPr lang="en-GB"/>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286078"/>
            <a:ext cx="11270976" cy="1017588"/>
          </a:xfrm>
        </p:spPr>
        <p:txBody>
          <a:bodyPr/>
          <a:lstStyle/>
          <a:p>
            <a:r>
              <a:rPr lang="en-GB" b="1">
                <a:solidFill>
                  <a:srgbClr val="002D56"/>
                </a:solidFill>
                <a:latin typeface="+mn-lt"/>
                <a:ea typeface="GALAXIECOPERNICUS-SEMIBOLD" panose="02000000000000000000" pitchFamily="2" charset="77"/>
              </a:rPr>
              <a:t>The Flipped Classroom</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pic>
        <p:nvPicPr>
          <p:cNvPr id="2" name="Picture 4" descr="Diagram&#10;&#10;Description automatically generated">
            <a:extLst>
              <a:ext uri="{FF2B5EF4-FFF2-40B4-BE49-F238E27FC236}">
                <a16:creationId xmlns:a16="http://schemas.microsoft.com/office/drawing/2014/main" id="{101388EA-A5B2-734E-4159-C940D157C8B2}"/>
              </a:ext>
            </a:extLst>
          </p:cNvPr>
          <p:cNvPicPr>
            <a:picLocks noChangeAspect="1"/>
          </p:cNvPicPr>
          <p:nvPr/>
        </p:nvPicPr>
        <p:blipFill>
          <a:blip r:embed="rId6"/>
          <a:stretch>
            <a:fillRect/>
          </a:stretch>
        </p:blipFill>
        <p:spPr>
          <a:xfrm>
            <a:off x="812800" y="2404122"/>
            <a:ext cx="5913120" cy="2994635"/>
          </a:xfrm>
          <a:prstGeom prst="rect">
            <a:avLst/>
          </a:prstGeom>
        </p:spPr>
      </p:pic>
      <p:sp>
        <p:nvSpPr>
          <p:cNvPr id="5" name="TextBox 4">
            <a:extLst>
              <a:ext uri="{FF2B5EF4-FFF2-40B4-BE49-F238E27FC236}">
                <a16:creationId xmlns:a16="http://schemas.microsoft.com/office/drawing/2014/main" id="{FBF412CA-F83E-0438-30FF-E9D957CE5C0C}"/>
              </a:ext>
            </a:extLst>
          </p:cNvPr>
          <p:cNvSpPr txBox="1"/>
          <p:nvPr/>
        </p:nvSpPr>
        <p:spPr>
          <a:xfrm>
            <a:off x="6963833" y="2286846"/>
            <a:ext cx="4573172" cy="17338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500">
                <a:solidFill>
                  <a:srgbClr val="040C28"/>
                </a:solidFill>
                <a:latin typeface="Google Sans"/>
                <a:cs typeface="Calibri"/>
              </a:rPr>
              <a:t>What do we mean by </a:t>
            </a:r>
            <a:r>
              <a:rPr lang="en-GB" sz="2500">
                <a:solidFill>
                  <a:srgbClr val="FF0000"/>
                </a:solidFill>
                <a:latin typeface="Google Sans"/>
                <a:cs typeface="Calibri"/>
              </a:rPr>
              <a:t>active learning?</a:t>
            </a:r>
          </a:p>
          <a:p>
            <a:pPr>
              <a:lnSpc>
                <a:spcPct val="90000"/>
              </a:lnSpc>
              <a:spcBef>
                <a:spcPts val="1000"/>
              </a:spcBef>
            </a:pPr>
            <a:endParaRPr lang="en-GB" sz="2500">
              <a:solidFill>
                <a:srgbClr val="FF0000"/>
              </a:solidFill>
              <a:latin typeface="Google Sans"/>
              <a:cs typeface="Calibri"/>
            </a:endParaRPr>
          </a:p>
          <a:p>
            <a:pPr algn="l">
              <a:lnSpc>
                <a:spcPct val="90000"/>
              </a:lnSpc>
              <a:spcBef>
                <a:spcPts val="1000"/>
              </a:spcBef>
            </a:pPr>
            <a:r>
              <a:rPr lang="en-GB" sz="2500">
                <a:solidFill>
                  <a:srgbClr val="3333FF"/>
                </a:solidFill>
                <a:latin typeface="Google Sans"/>
                <a:cs typeface="Calibri"/>
              </a:rPr>
              <a:t>Discussion</a:t>
            </a:r>
          </a:p>
        </p:txBody>
      </p:sp>
      <p:sp>
        <p:nvSpPr>
          <p:cNvPr id="6" name="TextBox 5">
            <a:extLst>
              <a:ext uri="{FF2B5EF4-FFF2-40B4-BE49-F238E27FC236}">
                <a16:creationId xmlns:a16="http://schemas.microsoft.com/office/drawing/2014/main" id="{C0B57771-B643-F9D5-252A-079990B682B4}"/>
              </a:ext>
            </a:extLst>
          </p:cNvPr>
          <p:cNvSpPr txBox="1"/>
          <p:nvPr/>
        </p:nvSpPr>
        <p:spPr>
          <a:xfrm>
            <a:off x="1808480" y="5496560"/>
            <a:ext cx="496824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IE" sz="1100"/>
              <a:t>http://ctl.utexas.edu/teaching/flipping_a_class/what_is_flipped</a:t>
            </a:r>
          </a:p>
        </p:txBody>
      </p:sp>
    </p:spTree>
    <p:extLst>
      <p:ext uri="{BB962C8B-B14F-4D97-AF65-F5344CB8AC3E}">
        <p14:creationId xmlns:p14="http://schemas.microsoft.com/office/powerpoint/2010/main" val="94237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11CB9A61-A36B-EDFB-12F1-4987A509D6F9}"/>
              </a:ext>
            </a:extLst>
          </p:cNvPr>
          <p:cNvSpPr>
            <a:spLocks noGrp="1"/>
          </p:cNvSpPr>
          <p:nvPr>
            <p:ph sz="half" idx="1"/>
          </p:nvPr>
        </p:nvSpPr>
        <p:spPr>
          <a:xfrm>
            <a:off x="1328133" y="1653390"/>
            <a:ext cx="10515600" cy="3551219"/>
          </a:xfrm>
        </p:spPr>
        <p:txBody>
          <a:bodyPr>
            <a:normAutofit fontScale="85000" lnSpcReduction="20000"/>
          </a:bodyPr>
          <a:lstStyle/>
          <a:p>
            <a:pPr marL="0" indent="0">
              <a:buNone/>
            </a:pPr>
            <a:r>
              <a:rPr lang="en-GB">
                <a:latin typeface="Google Sans"/>
              </a:rPr>
              <a:t>Turn to the person next to you.</a:t>
            </a:r>
          </a:p>
          <a:p>
            <a:pPr marL="0" indent="0">
              <a:buNone/>
            </a:pPr>
            <a:endParaRPr lang="en-GB">
              <a:latin typeface="Google Sans"/>
            </a:endParaRPr>
          </a:p>
          <a:p>
            <a:pPr marL="0" indent="0">
              <a:buNone/>
            </a:pPr>
            <a:r>
              <a:rPr lang="en-GB">
                <a:latin typeface="Google Sans"/>
              </a:rPr>
              <a:t>What does active learning mean to you?</a:t>
            </a:r>
          </a:p>
          <a:p>
            <a:pPr marL="0" indent="0">
              <a:buNone/>
            </a:pPr>
            <a:endParaRPr lang="en-GB">
              <a:latin typeface="Google Sans"/>
            </a:endParaRPr>
          </a:p>
          <a:p>
            <a:pPr marL="0" indent="0">
              <a:buNone/>
            </a:pPr>
            <a:r>
              <a:rPr lang="en-GB">
                <a:latin typeface="Google Sans"/>
              </a:rPr>
              <a:t>Think of a scenario in which you learned something new?</a:t>
            </a:r>
          </a:p>
          <a:p>
            <a:pPr marL="0" indent="0">
              <a:buNone/>
            </a:pPr>
            <a:endParaRPr lang="en-GB">
              <a:latin typeface="Google Sans"/>
            </a:endParaRPr>
          </a:p>
          <a:p>
            <a:pPr marL="0" indent="0">
              <a:buNone/>
            </a:pPr>
            <a:r>
              <a:rPr lang="en-GB">
                <a:latin typeface="Google Sans"/>
              </a:rPr>
              <a:t>Discuss that with your partner</a:t>
            </a:r>
          </a:p>
          <a:p>
            <a:pPr marL="0" indent="0">
              <a:buNone/>
            </a:pPr>
            <a:endParaRPr lang="en-GB">
              <a:latin typeface="Google Sans"/>
            </a:endParaRPr>
          </a:p>
          <a:p>
            <a:pPr marL="0" indent="0">
              <a:buNone/>
            </a:pPr>
            <a:r>
              <a:rPr lang="en-GB">
                <a:latin typeface="Google Sans"/>
              </a:rPr>
              <a:t>What are the characteristics of active learning?</a:t>
            </a:r>
            <a:endParaRPr lang="en-GB"/>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32533" y="282967"/>
            <a:ext cx="11270976" cy="1017588"/>
          </a:xfrm>
        </p:spPr>
        <p:txBody>
          <a:bodyPr/>
          <a:lstStyle/>
          <a:p>
            <a:r>
              <a:rPr lang="en-GB" b="1">
                <a:solidFill>
                  <a:srgbClr val="002D56"/>
                </a:solidFill>
                <a:latin typeface="+mn-lt"/>
                <a:ea typeface="GALAXIECOPERNICUS-SEMIBOLD" panose="02000000000000000000" pitchFamily="2" charset="77"/>
              </a:rPr>
              <a:t>Group Activity </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pic>
        <p:nvPicPr>
          <p:cNvPr id="2" name="Graphic 1" descr="Group Brainstorm">
            <a:extLst>
              <a:ext uri="{FF2B5EF4-FFF2-40B4-BE49-F238E27FC236}">
                <a16:creationId xmlns:a16="http://schemas.microsoft.com/office/drawing/2014/main" id="{F1EEE462-30E3-5911-D413-FB51759C9F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9136" y="282967"/>
            <a:ext cx="914400" cy="914400"/>
          </a:xfrm>
          <a:prstGeom prst="rect">
            <a:avLst/>
          </a:prstGeom>
        </p:spPr>
      </p:pic>
      <p:sp>
        <p:nvSpPr>
          <p:cNvPr id="6" name="Oval 5">
            <a:extLst>
              <a:ext uri="{FF2B5EF4-FFF2-40B4-BE49-F238E27FC236}">
                <a16:creationId xmlns:a16="http://schemas.microsoft.com/office/drawing/2014/main" id="{CDBD0D16-75F6-F110-FA6D-34C06A48EE9A}"/>
              </a:ext>
            </a:extLst>
          </p:cNvPr>
          <p:cNvSpPr/>
          <p:nvPr/>
        </p:nvSpPr>
        <p:spPr>
          <a:xfrm>
            <a:off x="640423" y="3721438"/>
            <a:ext cx="629280" cy="633140"/>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7" name="Rectangle 6" descr="Chat">
            <a:extLst>
              <a:ext uri="{FF2B5EF4-FFF2-40B4-BE49-F238E27FC236}">
                <a16:creationId xmlns:a16="http://schemas.microsoft.com/office/drawing/2014/main" id="{21B9F49B-81D0-E24B-FC89-F2BB9A8054C5}"/>
              </a:ext>
            </a:extLst>
          </p:cNvPr>
          <p:cNvSpPr/>
          <p:nvPr/>
        </p:nvSpPr>
        <p:spPr>
          <a:xfrm>
            <a:off x="694862" y="3777807"/>
            <a:ext cx="520402" cy="52040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Oval 7">
            <a:extLst>
              <a:ext uri="{FF2B5EF4-FFF2-40B4-BE49-F238E27FC236}">
                <a16:creationId xmlns:a16="http://schemas.microsoft.com/office/drawing/2014/main" id="{A551267F-9DA3-8D96-07DB-3A6674BE876A}"/>
              </a:ext>
            </a:extLst>
          </p:cNvPr>
          <p:cNvSpPr/>
          <p:nvPr/>
        </p:nvSpPr>
        <p:spPr>
          <a:xfrm>
            <a:off x="607166" y="2200657"/>
            <a:ext cx="679725" cy="63314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9" name="Rectangle 8" descr="Blackboard">
            <a:extLst>
              <a:ext uri="{FF2B5EF4-FFF2-40B4-BE49-F238E27FC236}">
                <a16:creationId xmlns:a16="http://schemas.microsoft.com/office/drawing/2014/main" id="{E25CA42F-9F17-3A71-28E9-B080A1AF1154}"/>
              </a:ext>
            </a:extLst>
          </p:cNvPr>
          <p:cNvSpPr/>
          <p:nvPr/>
        </p:nvSpPr>
        <p:spPr>
          <a:xfrm>
            <a:off x="661029" y="2272379"/>
            <a:ext cx="520402" cy="520402"/>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Oval 9">
            <a:extLst>
              <a:ext uri="{FF2B5EF4-FFF2-40B4-BE49-F238E27FC236}">
                <a16:creationId xmlns:a16="http://schemas.microsoft.com/office/drawing/2014/main" id="{0960FFDB-44CC-939F-3AB3-E2463063B55F}"/>
              </a:ext>
            </a:extLst>
          </p:cNvPr>
          <p:cNvSpPr/>
          <p:nvPr/>
        </p:nvSpPr>
        <p:spPr>
          <a:xfrm>
            <a:off x="572757" y="1434157"/>
            <a:ext cx="696946" cy="633139"/>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13" name="Rectangle 12" descr="Users">
            <a:extLst>
              <a:ext uri="{FF2B5EF4-FFF2-40B4-BE49-F238E27FC236}">
                <a16:creationId xmlns:a16="http://schemas.microsoft.com/office/drawing/2014/main" id="{0E67AE0B-2F2A-EACB-12DC-CB9A2A917ABF}"/>
              </a:ext>
            </a:extLst>
          </p:cNvPr>
          <p:cNvSpPr/>
          <p:nvPr/>
        </p:nvSpPr>
        <p:spPr>
          <a:xfrm>
            <a:off x="686828" y="1490525"/>
            <a:ext cx="520402" cy="520402"/>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Oval 13">
            <a:extLst>
              <a:ext uri="{FF2B5EF4-FFF2-40B4-BE49-F238E27FC236}">
                <a16:creationId xmlns:a16="http://schemas.microsoft.com/office/drawing/2014/main" id="{5D49E622-C39D-8517-1A56-5E5349B05E93}"/>
              </a:ext>
            </a:extLst>
          </p:cNvPr>
          <p:cNvSpPr/>
          <p:nvPr/>
        </p:nvSpPr>
        <p:spPr>
          <a:xfrm>
            <a:off x="661028" y="4526597"/>
            <a:ext cx="629279" cy="633139"/>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15" name="Rectangle 14" descr="Head with Gears">
            <a:extLst>
              <a:ext uri="{FF2B5EF4-FFF2-40B4-BE49-F238E27FC236}">
                <a16:creationId xmlns:a16="http://schemas.microsoft.com/office/drawing/2014/main" id="{D3A3A2E1-A1CB-0EDC-6C6A-0D31DC8F995A}"/>
              </a:ext>
            </a:extLst>
          </p:cNvPr>
          <p:cNvSpPr/>
          <p:nvPr/>
        </p:nvSpPr>
        <p:spPr>
          <a:xfrm>
            <a:off x="732080" y="4582638"/>
            <a:ext cx="520402" cy="520402"/>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Oval 15">
            <a:extLst>
              <a:ext uri="{FF2B5EF4-FFF2-40B4-BE49-F238E27FC236}">
                <a16:creationId xmlns:a16="http://schemas.microsoft.com/office/drawing/2014/main" id="{389D64A4-DDF8-6D31-AD82-5DACB37554A5}"/>
              </a:ext>
            </a:extLst>
          </p:cNvPr>
          <p:cNvSpPr/>
          <p:nvPr/>
        </p:nvSpPr>
        <p:spPr>
          <a:xfrm>
            <a:off x="636090" y="2955917"/>
            <a:ext cx="629281" cy="631919"/>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19" name="Rectangle 18" descr="Power">
            <a:extLst>
              <a:ext uri="{FF2B5EF4-FFF2-40B4-BE49-F238E27FC236}">
                <a16:creationId xmlns:a16="http://schemas.microsoft.com/office/drawing/2014/main" id="{6023A7AF-27D1-0E4E-A388-1BCE7734678F}"/>
              </a:ext>
            </a:extLst>
          </p:cNvPr>
          <p:cNvSpPr/>
          <p:nvPr/>
        </p:nvSpPr>
        <p:spPr>
          <a:xfrm>
            <a:off x="686828" y="3082219"/>
            <a:ext cx="549403" cy="390797"/>
          </a:xfrm>
          <a:prstGeom prst="rect">
            <a:avLst/>
          </a:prstGeom>
          <a: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167273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11CB9A61-A36B-EDFB-12F1-4987A509D6F9}"/>
              </a:ext>
            </a:extLst>
          </p:cNvPr>
          <p:cNvSpPr>
            <a:spLocks noGrp="1"/>
          </p:cNvSpPr>
          <p:nvPr>
            <p:ph sz="half" idx="1"/>
          </p:nvPr>
        </p:nvSpPr>
        <p:spPr>
          <a:xfrm>
            <a:off x="572757" y="1367567"/>
            <a:ext cx="10515600" cy="3739692"/>
          </a:xfrm>
        </p:spPr>
        <p:txBody>
          <a:bodyPr vert="horz" lIns="91440" tIns="45720" rIns="91440" bIns="45720" rtlCol="0" anchor="t">
            <a:normAutofit/>
          </a:bodyPr>
          <a:lstStyle/>
          <a:p>
            <a:pPr marL="0" indent="0">
              <a:buNone/>
            </a:pPr>
            <a:r>
              <a:rPr lang="en-GB">
                <a:solidFill>
                  <a:srgbClr val="3333FF"/>
                </a:solidFill>
                <a:latin typeface="Google Sans"/>
              </a:rPr>
              <a:t>Discussion</a:t>
            </a:r>
          </a:p>
          <a:p>
            <a:pPr marL="0" indent="0">
              <a:buNone/>
            </a:pPr>
            <a:endParaRPr lang="en-GB">
              <a:ea typeface="+mn-lt"/>
              <a:cs typeface="+mn-lt"/>
            </a:endParaRPr>
          </a:p>
          <a:p>
            <a:pPr marL="0" indent="0">
              <a:buNone/>
            </a:pPr>
            <a:r>
              <a:rPr lang="en-GB">
                <a:ea typeface="+mn-lt"/>
                <a:cs typeface="+mn-lt"/>
              </a:rPr>
              <a:t>Padlet:</a:t>
            </a:r>
            <a:endParaRPr lang="en-GB"/>
          </a:p>
          <a:p>
            <a:pPr>
              <a:buNone/>
            </a:pPr>
            <a:r>
              <a:rPr lang="en-GB">
                <a:hlinkClick r:id="rId2"/>
              </a:rPr>
              <a:t>bit.ly/3Ldm6NV</a:t>
            </a:r>
            <a:endParaRPr lang="en-GB"/>
          </a:p>
          <a:p>
            <a:pPr marL="0" indent="0">
              <a:buNone/>
            </a:pPr>
            <a:endParaRPr lang="en-GB">
              <a:ea typeface="+mn-lt"/>
              <a:cs typeface="+mn-lt"/>
            </a:endParaRPr>
          </a:p>
          <a:p>
            <a:pPr marL="0" indent="0">
              <a:buNone/>
            </a:pPr>
            <a:endParaRPr lang="en-GB">
              <a:cs typeface="Calibri" panose="020F0502020204030204"/>
            </a:endParaRPr>
          </a:p>
          <a:p>
            <a:pPr marL="0" indent="0">
              <a:buNone/>
            </a:pPr>
            <a:endParaRPr lang="en-GB">
              <a:cs typeface="Calibri" panose="020F0502020204030204"/>
            </a:endParaRPr>
          </a:p>
          <a:p>
            <a:pPr marL="0" indent="0">
              <a:buNone/>
            </a:pPr>
            <a:endParaRPr lang="en-GB">
              <a:solidFill>
                <a:srgbClr val="000000"/>
              </a:solidFill>
              <a:latin typeface="-apple-system"/>
            </a:endParaRPr>
          </a:p>
          <a:p>
            <a:pPr marL="0" indent="0">
              <a:buNone/>
            </a:pPr>
            <a:endParaRPr lang="en-GB">
              <a:latin typeface="-apple-system"/>
            </a:endParaRPr>
          </a:p>
          <a:p>
            <a:pPr marL="0" indent="0">
              <a:buNone/>
            </a:pPr>
            <a:endParaRPr lang="en-GB">
              <a:cs typeface="Calibri" panose="020F0502020204030204"/>
            </a:endParaRPr>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Active learning</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3"/>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4"/>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5"/>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6"/>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27520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11CB9A61-A36B-EDFB-12F1-4987A509D6F9}"/>
              </a:ext>
            </a:extLst>
          </p:cNvPr>
          <p:cNvSpPr>
            <a:spLocks noGrp="1"/>
          </p:cNvSpPr>
          <p:nvPr>
            <p:ph sz="half" idx="1"/>
          </p:nvPr>
        </p:nvSpPr>
        <p:spPr>
          <a:xfrm>
            <a:off x="633288" y="1413752"/>
            <a:ext cx="10529745" cy="3687021"/>
          </a:xfrm>
          <a:solidFill>
            <a:schemeClr val="accent1">
              <a:lumMod val="20000"/>
              <a:lumOff val="80000"/>
            </a:schemeClr>
          </a:solidFill>
        </p:spPr>
        <p:txBody>
          <a:bodyPr/>
          <a:lstStyle/>
          <a:p>
            <a:pPr marL="0" indent="0">
              <a:buNone/>
            </a:pPr>
            <a:endParaRPr lang="en-GB">
              <a:solidFill>
                <a:srgbClr val="000000"/>
              </a:solidFill>
              <a:latin typeface="-apple-system"/>
            </a:endParaRPr>
          </a:p>
          <a:p>
            <a:pPr marL="0" indent="0">
              <a:buNone/>
            </a:pPr>
            <a:r>
              <a:rPr lang="en-GB" b="0" i="0">
                <a:solidFill>
                  <a:srgbClr val="202124"/>
                </a:solidFill>
                <a:effectLst/>
                <a:latin typeface="Google Sans"/>
              </a:rPr>
              <a:t>Active learning is an instructional approach in which students actively participate in the learning process, as opposed to sitting quietly and listening. Active learning builds on </a:t>
            </a:r>
            <a:r>
              <a:rPr lang="en-GB" b="0" i="0">
                <a:solidFill>
                  <a:srgbClr val="040C28"/>
                </a:solidFill>
                <a:effectLst/>
                <a:latin typeface="Google Sans"/>
              </a:rPr>
              <a:t>constructivist learning theory, which posits that people learn by connecting new ideas and experiences to what they already know</a:t>
            </a:r>
            <a:r>
              <a:rPr lang="en-GB" b="0" i="0">
                <a:solidFill>
                  <a:srgbClr val="202124"/>
                </a:solidFill>
                <a:effectLst/>
                <a:latin typeface="Google Sans"/>
              </a:rPr>
              <a:t>.</a:t>
            </a:r>
          </a:p>
          <a:p>
            <a:pPr marL="0" indent="0">
              <a:buNone/>
            </a:pPr>
            <a:endParaRPr lang="en-GB">
              <a:solidFill>
                <a:srgbClr val="202124"/>
              </a:solidFill>
              <a:latin typeface="Google Sans"/>
            </a:endParaRPr>
          </a:p>
          <a:p>
            <a:pPr marL="0" indent="0">
              <a:buNone/>
            </a:pPr>
            <a:r>
              <a:rPr lang="en-GB" b="0" i="0">
                <a:solidFill>
                  <a:srgbClr val="333333"/>
                </a:solidFill>
                <a:effectLst/>
                <a:latin typeface="-apple-system"/>
              </a:rPr>
              <a:t>Biggs, J., &amp; Tang, C. </a:t>
            </a:r>
            <a:endParaRPr lang="en-GB"/>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Theory: Active learning</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394502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11CB9A61-A36B-EDFB-12F1-4987A509D6F9}"/>
              </a:ext>
            </a:extLst>
          </p:cNvPr>
          <p:cNvSpPr>
            <a:spLocks noGrp="1"/>
          </p:cNvSpPr>
          <p:nvPr>
            <p:ph sz="half" idx="1"/>
          </p:nvPr>
        </p:nvSpPr>
        <p:spPr>
          <a:xfrm>
            <a:off x="572757" y="1367567"/>
            <a:ext cx="10515600" cy="3739692"/>
          </a:xfrm>
        </p:spPr>
        <p:txBody>
          <a:bodyPr vert="horz" lIns="91440" tIns="45720" rIns="91440" bIns="45720" rtlCol="0" anchor="t">
            <a:normAutofit fontScale="92500" lnSpcReduction="10000"/>
          </a:bodyPr>
          <a:lstStyle/>
          <a:p>
            <a:pPr marL="0" indent="0">
              <a:buNone/>
            </a:pPr>
            <a:r>
              <a:rPr lang="en-GB" b="0" i="0">
                <a:solidFill>
                  <a:srgbClr val="000000"/>
                </a:solidFill>
                <a:effectLst/>
                <a:latin typeface="-apple-system"/>
              </a:rPr>
              <a:t>A </a:t>
            </a:r>
            <a:r>
              <a:rPr lang="en-GB" b="0" i="0">
                <a:solidFill>
                  <a:srgbClr val="FF0000"/>
                </a:solidFill>
                <a:effectLst/>
                <a:latin typeface="-apple-system"/>
              </a:rPr>
              <a:t>flipped classroom </a:t>
            </a:r>
            <a:r>
              <a:rPr lang="en-GB" b="0" i="0">
                <a:solidFill>
                  <a:srgbClr val="000000"/>
                </a:solidFill>
                <a:effectLst/>
                <a:latin typeface="-apple-system"/>
              </a:rPr>
              <a:t>is a type of </a:t>
            </a:r>
            <a:r>
              <a:rPr lang="en-GB" b="0" i="0">
                <a:solidFill>
                  <a:srgbClr val="FF0000"/>
                </a:solidFill>
                <a:effectLst/>
                <a:latin typeface="-apple-system"/>
              </a:rPr>
              <a:t>blended learning </a:t>
            </a:r>
            <a:r>
              <a:rPr lang="en-GB" b="0" i="0">
                <a:solidFill>
                  <a:srgbClr val="000000"/>
                </a:solidFill>
                <a:effectLst/>
                <a:latin typeface="-apple-system"/>
              </a:rPr>
              <a:t>where students are introduced to content at home and practice working through it when they are at school/college/university. This is the reverse of the more common practice of introducing new content at school, then assigning homework and projects to completed by the students independently at home.</a:t>
            </a:r>
          </a:p>
          <a:p>
            <a:pPr marL="0" indent="0">
              <a:buNone/>
            </a:pPr>
            <a:r>
              <a:rPr lang="en-GB">
                <a:solidFill>
                  <a:srgbClr val="000000"/>
                </a:solidFill>
                <a:latin typeface="-apple-system"/>
              </a:rPr>
              <a:t>What do we understand by the term </a:t>
            </a:r>
            <a:r>
              <a:rPr lang="en-GB">
                <a:solidFill>
                  <a:srgbClr val="FF0000"/>
                </a:solidFill>
                <a:latin typeface="-apple-system"/>
              </a:rPr>
              <a:t>blended learning?</a:t>
            </a:r>
          </a:p>
          <a:p>
            <a:pPr marL="0" indent="0">
              <a:buNone/>
            </a:pPr>
            <a:r>
              <a:rPr lang="en-GB">
                <a:solidFill>
                  <a:srgbClr val="002D56"/>
                </a:solidFill>
                <a:latin typeface="-apple-system"/>
              </a:rPr>
              <a:t>What are the advantages of blended learning?</a:t>
            </a:r>
          </a:p>
          <a:p>
            <a:pPr marL="0" indent="0">
              <a:buNone/>
            </a:pPr>
            <a:r>
              <a:rPr lang="en-GB">
                <a:solidFill>
                  <a:srgbClr val="002D56"/>
                </a:solidFill>
                <a:latin typeface="-apple-system"/>
              </a:rPr>
              <a:t>Is there a downside?</a:t>
            </a:r>
          </a:p>
          <a:p>
            <a:pPr marL="0" indent="0">
              <a:buNone/>
            </a:pPr>
            <a:r>
              <a:rPr lang="en-GB">
                <a:solidFill>
                  <a:srgbClr val="3333FF"/>
                </a:solidFill>
                <a:latin typeface="Google Sans"/>
              </a:rPr>
              <a:t>Discussion</a:t>
            </a:r>
          </a:p>
          <a:p>
            <a:pPr marL="0" indent="0">
              <a:buNone/>
            </a:pPr>
            <a:endParaRPr lang="en-GB">
              <a:solidFill>
                <a:srgbClr val="000000"/>
              </a:solidFill>
              <a:latin typeface="-apple-system"/>
            </a:endParaRPr>
          </a:p>
          <a:p>
            <a:pPr marL="0" indent="0">
              <a:buNone/>
            </a:pPr>
            <a:endParaRPr lang="en-GB">
              <a:solidFill>
                <a:srgbClr val="000000"/>
              </a:solidFill>
              <a:latin typeface="-apple-system"/>
            </a:endParaRPr>
          </a:p>
          <a:p>
            <a:pPr marL="0" indent="0">
              <a:buNone/>
            </a:pPr>
            <a:endParaRPr lang="en-GB"/>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The Flipped Classroom</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83840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11CB9A61-A36B-EDFB-12F1-4987A509D6F9}"/>
              </a:ext>
            </a:extLst>
          </p:cNvPr>
          <p:cNvSpPr>
            <a:spLocks noGrp="1"/>
          </p:cNvSpPr>
          <p:nvPr>
            <p:ph sz="half" idx="1"/>
          </p:nvPr>
        </p:nvSpPr>
        <p:spPr>
          <a:xfrm>
            <a:off x="1328133" y="1653390"/>
            <a:ext cx="10515600" cy="3551219"/>
          </a:xfrm>
        </p:spPr>
        <p:txBody>
          <a:bodyPr>
            <a:normAutofit/>
          </a:bodyPr>
          <a:lstStyle/>
          <a:p>
            <a:pPr marL="0" indent="0">
              <a:buNone/>
            </a:pPr>
            <a:r>
              <a:rPr lang="en-GB">
                <a:latin typeface="Google Sans"/>
              </a:rPr>
              <a:t>Turn to the person next to you.</a:t>
            </a:r>
          </a:p>
          <a:p>
            <a:pPr marL="0" indent="0">
              <a:buNone/>
            </a:pPr>
            <a:endParaRPr lang="en-GB">
              <a:latin typeface="Google Sans"/>
            </a:endParaRPr>
          </a:p>
          <a:p>
            <a:pPr marL="0" indent="0">
              <a:buNone/>
            </a:pPr>
            <a:r>
              <a:rPr lang="en-GB">
                <a:latin typeface="Google Sans"/>
              </a:rPr>
              <a:t>What does blended learning mean to you?</a:t>
            </a:r>
          </a:p>
          <a:p>
            <a:pPr marL="0" indent="0">
              <a:buNone/>
            </a:pPr>
            <a:endParaRPr lang="en-GB">
              <a:latin typeface="Google Sans"/>
            </a:endParaRPr>
          </a:p>
          <a:p>
            <a:pPr marL="0" indent="0">
              <a:buNone/>
            </a:pPr>
            <a:r>
              <a:rPr lang="en-GB">
                <a:latin typeface="Google Sans"/>
              </a:rPr>
              <a:t>Discuss that with your partner? </a:t>
            </a:r>
          </a:p>
          <a:p>
            <a:pPr marL="0" indent="0">
              <a:buNone/>
            </a:pPr>
            <a:endParaRPr lang="en-GB">
              <a:latin typeface="Google Sans"/>
            </a:endParaRPr>
          </a:p>
          <a:p>
            <a:pPr marL="0" indent="0">
              <a:buNone/>
            </a:pPr>
            <a:r>
              <a:rPr lang="en-GB">
                <a:latin typeface="Google Sans"/>
              </a:rPr>
              <a:t>What are the characteristics of blended learning?</a:t>
            </a:r>
            <a:endParaRPr lang="en-GB"/>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Group Activity</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pic>
        <p:nvPicPr>
          <p:cNvPr id="2" name="Graphic 1" descr="Group Brainstorm">
            <a:extLst>
              <a:ext uri="{FF2B5EF4-FFF2-40B4-BE49-F238E27FC236}">
                <a16:creationId xmlns:a16="http://schemas.microsoft.com/office/drawing/2014/main" id="{F1EEE462-30E3-5911-D413-FB51759C9F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51788" y="403714"/>
            <a:ext cx="914400" cy="914400"/>
          </a:xfrm>
          <a:prstGeom prst="rect">
            <a:avLst/>
          </a:prstGeom>
        </p:spPr>
      </p:pic>
      <p:sp>
        <p:nvSpPr>
          <p:cNvPr id="6" name="Oval 5">
            <a:extLst>
              <a:ext uri="{FF2B5EF4-FFF2-40B4-BE49-F238E27FC236}">
                <a16:creationId xmlns:a16="http://schemas.microsoft.com/office/drawing/2014/main" id="{CDBD0D16-75F6-F110-FA6D-34C06A48EE9A}"/>
              </a:ext>
            </a:extLst>
          </p:cNvPr>
          <p:cNvSpPr/>
          <p:nvPr/>
        </p:nvSpPr>
        <p:spPr>
          <a:xfrm>
            <a:off x="597979" y="3566127"/>
            <a:ext cx="629280" cy="633140"/>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7" name="Rectangle 6" descr="Chat">
            <a:extLst>
              <a:ext uri="{FF2B5EF4-FFF2-40B4-BE49-F238E27FC236}">
                <a16:creationId xmlns:a16="http://schemas.microsoft.com/office/drawing/2014/main" id="{21B9F49B-81D0-E24B-FC89-F2BB9A8054C5}"/>
              </a:ext>
            </a:extLst>
          </p:cNvPr>
          <p:cNvSpPr/>
          <p:nvPr/>
        </p:nvSpPr>
        <p:spPr>
          <a:xfrm>
            <a:off x="652418" y="3678865"/>
            <a:ext cx="520402" cy="52040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Oval 7">
            <a:extLst>
              <a:ext uri="{FF2B5EF4-FFF2-40B4-BE49-F238E27FC236}">
                <a16:creationId xmlns:a16="http://schemas.microsoft.com/office/drawing/2014/main" id="{A551267F-9DA3-8D96-07DB-3A6674BE876A}"/>
              </a:ext>
            </a:extLst>
          </p:cNvPr>
          <p:cNvSpPr/>
          <p:nvPr/>
        </p:nvSpPr>
        <p:spPr>
          <a:xfrm>
            <a:off x="572757" y="2518122"/>
            <a:ext cx="679725" cy="63314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9" name="Rectangle 8" descr="Blackboard">
            <a:extLst>
              <a:ext uri="{FF2B5EF4-FFF2-40B4-BE49-F238E27FC236}">
                <a16:creationId xmlns:a16="http://schemas.microsoft.com/office/drawing/2014/main" id="{E25CA42F-9F17-3A71-28E9-B080A1AF1154}"/>
              </a:ext>
            </a:extLst>
          </p:cNvPr>
          <p:cNvSpPr/>
          <p:nvPr/>
        </p:nvSpPr>
        <p:spPr>
          <a:xfrm>
            <a:off x="640423" y="2574491"/>
            <a:ext cx="520402" cy="520402"/>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Oval 9">
            <a:extLst>
              <a:ext uri="{FF2B5EF4-FFF2-40B4-BE49-F238E27FC236}">
                <a16:creationId xmlns:a16="http://schemas.microsoft.com/office/drawing/2014/main" id="{0960FFDB-44CC-939F-3AB3-E2463063B55F}"/>
              </a:ext>
            </a:extLst>
          </p:cNvPr>
          <p:cNvSpPr/>
          <p:nvPr/>
        </p:nvSpPr>
        <p:spPr>
          <a:xfrm>
            <a:off x="586569" y="1517437"/>
            <a:ext cx="696946" cy="633139"/>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13" name="Rectangle 12" descr="Users">
            <a:extLst>
              <a:ext uri="{FF2B5EF4-FFF2-40B4-BE49-F238E27FC236}">
                <a16:creationId xmlns:a16="http://schemas.microsoft.com/office/drawing/2014/main" id="{0E67AE0B-2F2A-EACB-12DC-CB9A2A917ABF}"/>
              </a:ext>
            </a:extLst>
          </p:cNvPr>
          <p:cNvSpPr/>
          <p:nvPr/>
        </p:nvSpPr>
        <p:spPr>
          <a:xfrm>
            <a:off x="667744" y="1584709"/>
            <a:ext cx="520402" cy="520402"/>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Oval 13">
            <a:extLst>
              <a:ext uri="{FF2B5EF4-FFF2-40B4-BE49-F238E27FC236}">
                <a16:creationId xmlns:a16="http://schemas.microsoft.com/office/drawing/2014/main" id="{5D49E622-C39D-8517-1A56-5E5349B05E93}"/>
              </a:ext>
            </a:extLst>
          </p:cNvPr>
          <p:cNvSpPr/>
          <p:nvPr/>
        </p:nvSpPr>
        <p:spPr>
          <a:xfrm>
            <a:off x="661028" y="4526597"/>
            <a:ext cx="629279" cy="633139"/>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15" name="Rectangle 14" descr="Head with Gears">
            <a:extLst>
              <a:ext uri="{FF2B5EF4-FFF2-40B4-BE49-F238E27FC236}">
                <a16:creationId xmlns:a16="http://schemas.microsoft.com/office/drawing/2014/main" id="{D3A3A2E1-A1CB-0EDC-6C6A-0D31DC8F995A}"/>
              </a:ext>
            </a:extLst>
          </p:cNvPr>
          <p:cNvSpPr/>
          <p:nvPr/>
        </p:nvSpPr>
        <p:spPr>
          <a:xfrm>
            <a:off x="732080" y="4582638"/>
            <a:ext cx="520402" cy="520402"/>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236492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11CB9A61-A36B-EDFB-12F1-4987A509D6F9}"/>
              </a:ext>
            </a:extLst>
          </p:cNvPr>
          <p:cNvSpPr>
            <a:spLocks noGrp="1"/>
          </p:cNvSpPr>
          <p:nvPr>
            <p:ph sz="half" idx="1"/>
          </p:nvPr>
        </p:nvSpPr>
        <p:spPr>
          <a:xfrm>
            <a:off x="572757" y="1367567"/>
            <a:ext cx="10515600" cy="3739692"/>
          </a:xfrm>
        </p:spPr>
        <p:txBody>
          <a:bodyPr vert="horz" lIns="91440" tIns="45720" rIns="91440" bIns="45720" rtlCol="0" anchor="t">
            <a:normAutofit/>
          </a:bodyPr>
          <a:lstStyle/>
          <a:p>
            <a:pPr marL="0" indent="0">
              <a:buNone/>
            </a:pPr>
            <a:r>
              <a:rPr lang="en-GB">
                <a:solidFill>
                  <a:srgbClr val="3333FF"/>
                </a:solidFill>
                <a:latin typeface="Google Sans"/>
              </a:rPr>
              <a:t>Discussion</a:t>
            </a:r>
          </a:p>
          <a:p>
            <a:pPr marL="0" indent="0">
              <a:buNone/>
            </a:pPr>
            <a:r>
              <a:rPr lang="en-GB">
                <a:solidFill>
                  <a:srgbClr val="000000"/>
                </a:solidFill>
                <a:latin typeface="-apple-system"/>
              </a:rPr>
              <a:t>Refer to </a:t>
            </a:r>
            <a:r>
              <a:rPr lang="en-GB" err="1">
                <a:solidFill>
                  <a:srgbClr val="000000"/>
                </a:solidFill>
                <a:latin typeface="-apple-system"/>
              </a:rPr>
              <a:t>CMet</a:t>
            </a:r>
            <a:r>
              <a:rPr lang="en-GB">
                <a:solidFill>
                  <a:srgbClr val="000000"/>
                </a:solidFill>
                <a:latin typeface="-apple-system"/>
              </a:rPr>
              <a:t> 'definitions' document</a:t>
            </a:r>
          </a:p>
          <a:p>
            <a:pPr marL="0" indent="0">
              <a:buNone/>
            </a:pPr>
            <a:endParaRPr lang="en-GB">
              <a:solidFill>
                <a:srgbClr val="000000"/>
              </a:solidFill>
              <a:latin typeface="-apple-system"/>
            </a:endParaRPr>
          </a:p>
          <a:p>
            <a:pPr marL="0" indent="0">
              <a:buNone/>
            </a:pPr>
            <a:r>
              <a:rPr lang="en-GB">
                <a:solidFill>
                  <a:srgbClr val="000000"/>
                </a:solidFill>
                <a:latin typeface="-apple-system"/>
              </a:rPr>
              <a:t>Padlet: </a:t>
            </a:r>
            <a:endParaRPr lang="en-GB">
              <a:latin typeface="-apple-system"/>
              <a:ea typeface="+mn-lt"/>
              <a:cs typeface="+mn-lt"/>
            </a:endParaRPr>
          </a:p>
          <a:p>
            <a:pPr marL="0" indent="0">
              <a:buNone/>
            </a:pPr>
            <a:r>
              <a:rPr lang="en-GB">
                <a:ea typeface="+mn-lt"/>
                <a:cs typeface="+mn-lt"/>
                <a:hlinkClick r:id="rId2"/>
              </a:rPr>
              <a:t>bit.ly/429jXso</a:t>
            </a:r>
            <a:endParaRPr lang="en-GB">
              <a:solidFill>
                <a:srgbClr val="000000"/>
              </a:solidFill>
              <a:latin typeface="-apple-system"/>
            </a:endParaRPr>
          </a:p>
          <a:p>
            <a:pPr marL="0" indent="0">
              <a:buNone/>
            </a:pPr>
            <a:endParaRPr lang="en-GB">
              <a:solidFill>
                <a:srgbClr val="000000"/>
              </a:solidFill>
              <a:latin typeface="Calibri"/>
              <a:cs typeface="Calibri"/>
            </a:endParaRPr>
          </a:p>
          <a:p>
            <a:pPr marL="0" indent="0">
              <a:buNone/>
            </a:pPr>
            <a:endParaRPr lang="en-GB">
              <a:latin typeface="-apple-system"/>
            </a:endParaRPr>
          </a:p>
          <a:p>
            <a:pPr marL="0" indent="0">
              <a:buNone/>
            </a:pPr>
            <a:endParaRPr lang="en-GB">
              <a:latin typeface="-apple-system"/>
              <a:cs typeface="Calibri" panose="020F0502020204030204"/>
            </a:endParaRPr>
          </a:p>
          <a:p>
            <a:pPr marL="0" indent="0">
              <a:buNone/>
            </a:pPr>
            <a:endParaRPr lang="en-GB">
              <a:cs typeface="Calibri" panose="020F0502020204030204"/>
            </a:endParaRPr>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Blended learning </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3"/>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4"/>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5"/>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6"/>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26339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11CB9A61-A36B-EDFB-12F1-4987A509D6F9}"/>
              </a:ext>
            </a:extLst>
          </p:cNvPr>
          <p:cNvSpPr>
            <a:spLocks noGrp="1"/>
          </p:cNvSpPr>
          <p:nvPr>
            <p:ph sz="half" idx="1"/>
          </p:nvPr>
        </p:nvSpPr>
        <p:spPr>
          <a:xfrm>
            <a:off x="572757" y="1367567"/>
            <a:ext cx="10515600" cy="3739692"/>
          </a:xfrm>
          <a:solidFill>
            <a:schemeClr val="accent1">
              <a:lumMod val="20000"/>
              <a:lumOff val="80000"/>
            </a:schemeClr>
          </a:solidFill>
        </p:spPr>
        <p:txBody>
          <a:bodyPr/>
          <a:lstStyle/>
          <a:p>
            <a:pPr marL="0" indent="0">
              <a:buNone/>
            </a:pPr>
            <a:r>
              <a:rPr lang="en-GB" b="0" i="0">
                <a:solidFill>
                  <a:srgbClr val="000000"/>
                </a:solidFill>
                <a:effectLst/>
                <a:latin typeface="-apple-system"/>
              </a:rPr>
              <a:t>Blended Learning is not so much an innovation as it is a natural by-product of the digital domain creeping into physical spaces.</a:t>
            </a:r>
            <a:endParaRPr lang="en-GB">
              <a:solidFill>
                <a:srgbClr val="000000"/>
              </a:solidFill>
              <a:latin typeface="-apple-system"/>
            </a:endParaRPr>
          </a:p>
          <a:p>
            <a:pPr marL="0" indent="0">
              <a:buNone/>
            </a:pPr>
            <a:r>
              <a:rPr lang="en-GB" b="0" i="0">
                <a:solidFill>
                  <a:srgbClr val="000000"/>
                </a:solidFill>
                <a:effectLst/>
                <a:latin typeface="-apple-system"/>
              </a:rPr>
              <a:t>Broadly speaking, blended learning just means a mix of learning online and face-to-face, which means it’s likely your students are already doing some form of blended learning and have for years. As digital and social media become more and more prevalent in the life of learners, it was only a matter of time before learning became ‘blended’ by necessity.</a:t>
            </a:r>
            <a:endParaRPr lang="en-GB">
              <a:solidFill>
                <a:srgbClr val="202124"/>
              </a:solidFill>
              <a:latin typeface="Google Sans"/>
            </a:endParaRPr>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Theory: Blended learning</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36191039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841FD7EE9ECD46BA8120E87F24CCE2" ma:contentTypeVersion="1" ma:contentTypeDescription="Create a new document." ma:contentTypeScope="" ma:versionID="542e71f4dd8b68a0801704b101658d4f">
  <xsd:schema xmlns:xsd="http://www.w3.org/2001/XMLSchema" xmlns:xs="http://www.w3.org/2001/XMLSchema" xmlns:p="http://schemas.microsoft.com/office/2006/metadata/properties" xmlns:ns1="http://schemas.microsoft.com/sharepoint/v3" targetNamespace="http://schemas.microsoft.com/office/2006/metadata/properties" ma:root="true" ma:fieldsID="f66abc2e75104a1e2665fbc11a6ee9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7C44822-0601-4C71-99EC-DBF24B48284F}"/>
</file>

<file path=customXml/itemProps2.xml><?xml version="1.0" encoding="utf-8"?>
<ds:datastoreItem xmlns:ds="http://schemas.openxmlformats.org/officeDocument/2006/customXml" ds:itemID="{F64C6394-528B-414C-91EE-A2C36F85BFBF}">
  <ds:schemaRefs>
    <ds:schemaRef ds:uri="http://schemas.microsoft.com/sharepoint/v3/contenttype/forms"/>
  </ds:schemaRefs>
</ds:datastoreItem>
</file>

<file path=customXml/itemProps3.xml><?xml version="1.0" encoding="utf-8"?>
<ds:datastoreItem xmlns:ds="http://schemas.openxmlformats.org/officeDocument/2006/customXml" ds:itemID="{32EDBD84-94F7-4F3A-9AD6-60804B69D750}">
  <ds:schemaRefs>
    <ds:schemaRef ds:uri="215cb6b8-a111-4861-82f6-ea6d133d52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462</Words>
  <Application>Microsoft Office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-apple-system</vt:lpstr>
      <vt:lpstr>Arial</vt:lpstr>
      <vt:lpstr>Calibri</vt:lpstr>
      <vt:lpstr>Calibri Light</vt:lpstr>
      <vt:lpstr>Google Sans</vt:lpstr>
      <vt:lpstr>Office Theme</vt:lpstr>
      <vt:lpstr>PowerPoint Presentation</vt:lpstr>
      <vt:lpstr>The Flipped Classroom</vt:lpstr>
      <vt:lpstr>Group Activity </vt:lpstr>
      <vt:lpstr>Active learning</vt:lpstr>
      <vt:lpstr>Theory: Active learning</vt:lpstr>
      <vt:lpstr>The Flipped Classroom</vt:lpstr>
      <vt:lpstr>Group Activity</vt:lpstr>
      <vt:lpstr>Blended learning </vt:lpstr>
      <vt:lpstr>Theory: Blended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Garwood, Sarah</dc:creator>
  <cp:lastModifiedBy>Tobin, Gaby</cp:lastModifiedBy>
  <cp:revision>3</cp:revision>
  <dcterms:created xsi:type="dcterms:W3CDTF">2022-08-15T16:52:22Z</dcterms:created>
  <dcterms:modified xsi:type="dcterms:W3CDTF">2023-12-06T13:49:23Z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0x01010023841FD7EE9ECD46BA8120E87F24CCE2</vt:lpwstr>
  </property>
  <property fmtid="{D5CDD505-2E9C-101B-9397-08002B2CF9AE}" pid="3" name="MediaServiceImageTags">
    <vt:lpwstr/>
  </property>
  <property fmtid="{D5CDD505-2E9C-101B-9397-08002B2CF9AE}" pid="4" name="Order">
    <vt:r8>1800</vt:r8>
  </property>
  <property fmtid="{D5CDD505-2E9C-101B-9397-08002B2CF9AE}" pid="5" name="xd_Signature">
    <vt:bool>false</vt:bool>
  </property>
  <property fmtid="{D5CDD505-2E9C-101B-9397-08002B2CF9AE}" pid="6" name="SharedWithUsers">
    <vt:lpwstr/>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