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555" r:id="rId5"/>
    <p:sldId id="556" r:id="rId6"/>
    <p:sldId id="557" r:id="rId7"/>
    <p:sldId id="5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  <a:srgbClr val="701134"/>
    <a:srgbClr val="0B2A3D"/>
    <a:srgbClr val="F3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DE5D1-A20A-448B-B181-D87746ADAB51}" v="1" dt="2023-10-03T01:45:53.169"/>
    <p1510:client id="{1494E212-8A1D-4AE7-9F1B-B4F83BF2D038}" v="11" dt="2023-10-02T16:47:38.107"/>
    <p1510:client id="{3BA9F2E9-66C7-4B5F-A13F-1F10F2672509}" v="4" dt="2023-10-02T17:09:08.008"/>
    <p1510:client id="{6C0B5ED6-25C6-438B-BDAE-6AA30333037D}" v="76" dt="2023-10-02T16:52:33.270"/>
    <p1510:client id="{6F53553C-EC8E-46DF-91B1-BA97178F2ABA}" v="3" dt="2023-10-02T18:45:51.999"/>
    <p1510:client id="{7259F93C-C7DB-4597-A5F7-642C7C4AA012}" v="1" dt="2023-10-02T10:51:28.986"/>
    <p1510:client id="{79DADE80-92F3-4116-B308-C3819FA3559E}" v="306" dt="2023-10-02T12:20:52.818"/>
    <p1510:client id="{7D99116D-1DC6-4DE8-A4A8-BCF2FC2B19AF}" v="1463" dt="2023-10-01T17:49:08.031"/>
    <p1510:client id="{7F698DFD-3921-4CA9-91AC-12DFB65CE308}" v="18" dt="2023-10-01T11:20:05.883"/>
    <p1510:client id="{84FBDE18-E140-4EB1-A79B-1FD1417B1A6C}" v="1" dt="2023-09-18T13:39:42.130"/>
    <p1510:client id="{8C81110E-FFD3-4220-896B-288422BFE1DC}" v="5" dt="2023-10-03T04:27:18.796"/>
    <p1510:client id="{A5DFE998-5B4E-45DE-B17B-98ABEB480A5A}" v="7" dt="2023-09-18T13:50:06.029"/>
    <p1510:client id="{B08398E3-8609-4672-9C16-7CC6457B1C2B}" v="17" dt="2023-10-01T16:36:13.870"/>
    <p1510:client id="{CD408925-258C-474C-9427-F0AF090FE593}" v="484" dt="2023-10-02T17:45:49.060"/>
    <p1510:client id="{D166AFA3-290A-4F19-BA3A-5D3FD595E609}" v="73" dt="2023-10-02T16:58:57.073"/>
    <p1510:client id="{E0A4AA38-F90B-4ADA-A32B-2A06D178F58F}" v="2" dt="2023-12-06T13:39:51.578"/>
    <p1510:client id="{F6557B82-11EA-443D-B6C9-87E448F6BFF0}" v="540" dt="2023-10-01T10:32:48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3FDA3-7D78-CE46-A8D2-EFE22190BDE0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19B08-4CFE-6743-A079-03A38C088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A5A935-9E02-B491-D97B-7084F286D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92A1-3FA0-7A77-D947-DA69CDA3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513" y="1726233"/>
            <a:ext cx="5562599" cy="39987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81A190-2ABB-B621-8EE8-843077DD20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5513" y="1726233"/>
            <a:ext cx="5562599" cy="39987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1A7C279-3485-5F2F-5080-C9141669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593171"/>
            <a:ext cx="10893287" cy="10975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49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4A1B-5D7B-68DB-D18C-7B3667E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C784F-036A-D56D-4444-9961A80C6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8806-AE07-2D99-8A4C-D4ABC4C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1E3B-F6A2-A2D6-84DF-BFA041A3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A19CA-D80C-0665-B603-8D2091B5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4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46CFC-11DD-1EFE-DA7A-C1814D723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A0274-6FF9-01C3-41DB-EEFA7BB9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EDE73-A816-CA89-926C-2AA43EEF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13D3-148D-B648-14AF-40527E8F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0CF0-66C1-4B6D-B32F-62960FCE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8700-2927-F3C4-F338-22A3C4420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55BBA-9F2C-891E-F567-239A9CE75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3599-B8D3-2F3A-78E9-ACAF53B9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2A63-0F82-4EB7-CA1E-9067D171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44E3E-9F17-F2DA-5040-4DAF4DC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F3AE-574D-18B6-0101-31B26C49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24C1-A271-A4C5-8017-C0281034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99B0-F96F-470C-01A9-FFCE5418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DF03-6AE5-E226-F14E-667645CD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DE058-B555-89D2-BE3F-E40E4CD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5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55B8-882B-14B0-1C85-8C1337E7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E0EE5-5CD9-F720-82D4-A60811567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4785-E56E-70BE-35E4-60C15BFA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DA0B-BB3D-F953-F890-061ACB86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ADF6-E09B-8C3F-26D9-EE3E1825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D08D-222A-54C2-1DE5-361957C2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4B6D0-32CC-663F-E681-C13982B9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09727-3321-A74C-BC9B-6B550F02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F8BAC-0BDD-83A7-648D-1E1942837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B58FD-BEAC-F6FD-0C71-CCB7C4B9E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3F273-C521-4832-B28C-83C9E82A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6021A-1842-0DAF-1751-3E3AB2A5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1E618-56A3-F25E-BECB-DE616E00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E761-EEE6-E41C-09EF-4DA1E42A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80009-2043-EEDC-0A87-286FC4B3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D73E8-94B6-A1B8-A11D-CB70A628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F16DB-AB87-D536-EB6B-E09B7FFF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2D8B4-EFEF-BCE0-1A8C-4494155B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78A9E-FBEB-C22E-E7BB-A0D16D11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8C24A-48C5-05C6-CAE5-C3459B78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5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7550-DC99-4C87-381C-997C6472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3BBD-4CE5-E6FF-822B-D5B94B5B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9238-5C92-2FB9-98D1-5910FE36B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D8C68-52C1-9D58-D835-25458A49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60C58-D027-88CB-8BFB-C7C04058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D611C-82A3-C534-7624-480D832F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5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D80-EAA2-6893-94C9-46A76E09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D2630-878E-33E3-8385-D9EADC284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93A5-5271-B5A6-69A6-DD2639DA0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F4FA0-C0CB-9C0C-F733-DEE6D1D4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FB729-3CCC-9940-81FA-C0FBA2C0113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7B603-A86D-9B77-9000-EE21F7E7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030A8-4881-A753-0400-EE8A6B0F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A8B5D-ED46-2E40-B5C5-DB74722A9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2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8B21A-77BE-7D5C-6BFB-E552C038D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097" y="1159213"/>
            <a:ext cx="3955487" cy="33287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600" b="1">
                <a:latin typeface="Arial"/>
                <a:cs typeface="Arial"/>
              </a:rPr>
              <a:t>Example1</a:t>
            </a:r>
            <a:r>
              <a:rPr lang="en-GB" sz="1600">
                <a:latin typeface="Arial"/>
                <a:cs typeface="Arial"/>
              </a:rPr>
              <a:t> </a:t>
            </a:r>
            <a:br>
              <a:rPr lang="en-GB" sz="1600">
                <a:latin typeface="Arial"/>
                <a:cs typeface="Arial"/>
              </a:rPr>
            </a:br>
            <a:r>
              <a:rPr lang="en-GB" sz="1600">
                <a:latin typeface="Arial"/>
                <a:cs typeface="Arial"/>
              </a:rPr>
              <a:t>(Level 7) Photographic Practice)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7A1A-B88A-F705-C7CC-C7E4D417D28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27433" y="1388858"/>
            <a:ext cx="6497127" cy="49772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600" b="1">
                <a:latin typeface="Arial"/>
                <a:ea typeface="Calibri" panose="020F0502020204030204"/>
                <a:cs typeface="Arial"/>
              </a:rPr>
              <a:t>demonstrate an ability to conduct a critical enquiry</a:t>
            </a:r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A66725-CE22-EF32-AB68-F9CC1B0D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2" y="363133"/>
            <a:ext cx="10714654" cy="554132"/>
          </a:xfrm>
        </p:spPr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Arial"/>
                <a:ea typeface="Calibri Light"/>
                <a:cs typeface="Calibri Light"/>
              </a:rPr>
              <a:t>On successful completion of this module, you will be able to: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B9F9B9-BB42-1D08-C0AE-09F5AAB3E9AF}"/>
              </a:ext>
            </a:extLst>
          </p:cNvPr>
          <p:cNvGrpSpPr/>
          <p:nvPr/>
        </p:nvGrpSpPr>
        <p:grpSpPr>
          <a:xfrm>
            <a:off x="846536" y="1984055"/>
            <a:ext cx="10135518" cy="1018887"/>
            <a:chOff x="846536" y="1984055"/>
            <a:chExt cx="10135518" cy="10188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3A97AB-87A4-7FD7-F1CD-AB7C96D59559}"/>
                </a:ext>
              </a:extLst>
            </p:cNvPr>
            <p:cNvSpPr txBox="1"/>
            <p:nvPr/>
          </p:nvSpPr>
          <p:spPr>
            <a:xfrm>
              <a:off x="846536" y="1984055"/>
              <a:ext cx="4048311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Example 2 </a:t>
              </a:r>
              <a:br>
                <a:rPr lang="en-GB" sz="1600" b="1">
                  <a:latin typeface="Arial"/>
                  <a:cs typeface="Arial"/>
                </a:rPr>
              </a:br>
              <a:r>
                <a:rPr lang="en-GB" sz="1600">
                  <a:latin typeface="Arial"/>
                  <a:cs typeface="Arial"/>
                </a:rPr>
                <a:t>(Level 6) Individual Evidence based project</a:t>
              </a:r>
              <a:r>
                <a:rPr lang="en-GB" sz="1600">
                  <a:latin typeface="Times New Roman"/>
                  <a:cs typeface="Times New Roman"/>
                </a:rPr>
                <a:t> </a:t>
              </a:r>
              <a:r>
                <a:rPr lang="en-GB" sz="1600">
                  <a:latin typeface="Arial"/>
                  <a:cs typeface="Arial"/>
                </a:rPr>
                <a:t>in Health and Social Care)  </a:t>
              </a: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F17E5D-639C-D3FB-E6D5-CB0B7F68D9E0}"/>
                </a:ext>
              </a:extLst>
            </p:cNvPr>
            <p:cNvSpPr txBox="1"/>
            <p:nvPr/>
          </p:nvSpPr>
          <p:spPr>
            <a:xfrm>
              <a:off x="5227433" y="2171945"/>
              <a:ext cx="5754621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to be able to disseminate information which demonstrates an understanding of the implications and limitations of contemporary social knowledge. </a:t>
              </a:r>
              <a:r>
                <a:rPr lang="en-GB" sz="1600">
                  <a:latin typeface="Arial"/>
                  <a:cs typeface="Arial"/>
                </a:rPr>
                <a:t>  </a:t>
              </a:r>
              <a:endParaRPr lang="en-US" sz="16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4CBFEF-B4C0-EC72-62C7-9BFDD15DC7C4}"/>
              </a:ext>
            </a:extLst>
          </p:cNvPr>
          <p:cNvSpPr txBox="1"/>
          <p:nvPr/>
        </p:nvSpPr>
        <p:spPr>
          <a:xfrm>
            <a:off x="7309883" y="563525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F7CB3-62D6-A194-1E44-1A32A45067C6}"/>
              </a:ext>
            </a:extLst>
          </p:cNvPr>
          <p:cNvGrpSpPr/>
          <p:nvPr/>
        </p:nvGrpSpPr>
        <p:grpSpPr>
          <a:xfrm>
            <a:off x="845157" y="3445918"/>
            <a:ext cx="9682411" cy="584775"/>
            <a:chOff x="845157" y="3445918"/>
            <a:chExt cx="9682411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59562B-E2F5-700E-37AF-7EB0A688336E}"/>
                </a:ext>
              </a:extLst>
            </p:cNvPr>
            <p:cNvSpPr txBox="1"/>
            <p:nvPr/>
          </p:nvSpPr>
          <p:spPr>
            <a:xfrm>
              <a:off x="845157" y="3445918"/>
              <a:ext cx="36062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Example 3</a:t>
              </a:r>
              <a:endParaRPr lang="en-US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r>
                <a:rPr lang="en-GB" sz="1600">
                  <a:latin typeface="Arial"/>
                  <a:cs typeface="Arial"/>
                </a:rPr>
                <a:t> (Level 4) Computer Aided Design)  </a:t>
              </a:r>
              <a:endParaRPr lang="en-US"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A9B8F-72C0-5D83-4615-4C321AB3DB4C}"/>
                </a:ext>
              </a:extLst>
            </p:cNvPr>
            <p:cNvSpPr txBox="1"/>
            <p:nvPr/>
          </p:nvSpPr>
          <p:spPr>
            <a:xfrm>
              <a:off x="5237871" y="3576140"/>
              <a:ext cx="528969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use Solid Works software with confidence.</a:t>
              </a:r>
              <a:r>
                <a:rPr lang="en-GB" sz="1600">
                  <a:latin typeface="Arial"/>
                  <a:cs typeface="Arial"/>
                </a:rPr>
                <a:t>  </a:t>
              </a:r>
              <a:endParaRPr lang="en-US" sz="16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ED5673-B2A5-365D-8867-BECF206E5A37}"/>
              </a:ext>
            </a:extLst>
          </p:cNvPr>
          <p:cNvGrpSpPr/>
          <p:nvPr/>
        </p:nvGrpSpPr>
        <p:grpSpPr>
          <a:xfrm>
            <a:off x="836097" y="4213026"/>
            <a:ext cx="9372494" cy="830997"/>
            <a:chOff x="836097" y="4213026"/>
            <a:chExt cx="9372494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67752-3924-2679-2349-2D15EAAE4C05}"/>
                </a:ext>
              </a:extLst>
            </p:cNvPr>
            <p:cNvSpPr txBox="1"/>
            <p:nvPr/>
          </p:nvSpPr>
          <p:spPr>
            <a:xfrm>
              <a:off x="836097" y="4287480"/>
              <a:ext cx="358897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</a:rPr>
                <a:t>Example 4</a:t>
              </a:r>
              <a:r>
                <a:rPr lang="en-GB" sz="1600">
                  <a:latin typeface="Arial"/>
                </a:rPr>
                <a:t> (Level 4) </a:t>
              </a:r>
              <a:br>
                <a:rPr lang="en-GB" sz="1600">
                  <a:latin typeface="Arial"/>
                </a:rPr>
              </a:br>
              <a:r>
                <a:rPr lang="en-GB" sz="1600">
                  <a:latin typeface="Arial"/>
                </a:rPr>
                <a:t>Global Health and Social Care)</a:t>
              </a:r>
              <a:r>
                <a:rPr lang="en-GB" sz="1600">
                  <a:latin typeface="WordVisiCarriageReturn_MSFontService"/>
                </a:rPr>
                <a:t> ​</a:t>
              </a:r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F69CF9-1D1B-D186-B929-973F43851E38}"/>
                </a:ext>
              </a:extLst>
            </p:cNvPr>
            <p:cNvSpPr txBox="1"/>
            <p:nvPr/>
          </p:nvSpPr>
          <p:spPr>
            <a:xfrm>
              <a:off x="5237871" y="4213026"/>
              <a:ext cx="497072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demonstrate an awareness of how globalisation and global actors impact upon global health and social care.</a:t>
              </a:r>
              <a:r>
                <a:rPr lang="en-GB" sz="1600">
                  <a:latin typeface="Arial"/>
                  <a:cs typeface="Arial"/>
                </a:rPr>
                <a:t>  </a:t>
              </a:r>
              <a:endParaRPr lang="en-US" sz="16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54304-2B37-CC47-F3DB-9342406DA9CA}"/>
              </a:ext>
            </a:extLst>
          </p:cNvPr>
          <p:cNvGrpSpPr/>
          <p:nvPr/>
        </p:nvGrpSpPr>
        <p:grpSpPr>
          <a:xfrm>
            <a:off x="890485" y="5383609"/>
            <a:ext cx="10195292" cy="830997"/>
            <a:chOff x="890485" y="5383609"/>
            <a:chExt cx="10195292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DB2B8-BE33-7DBF-CA1C-E1EA027769D1}"/>
                </a:ext>
              </a:extLst>
            </p:cNvPr>
            <p:cNvSpPr txBox="1"/>
            <p:nvPr/>
          </p:nvSpPr>
          <p:spPr>
            <a:xfrm>
              <a:off x="890485" y="5383609"/>
              <a:ext cx="4186309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Example 5</a:t>
              </a:r>
              <a:r>
                <a:rPr lang="en-GB" sz="1600">
                  <a:latin typeface="Arial"/>
                  <a:cs typeface="Arial"/>
                </a:rPr>
                <a:t> </a:t>
              </a:r>
              <a:br>
                <a:rPr lang="en-GB" sz="1600">
                  <a:latin typeface="Arial"/>
                  <a:cs typeface="Arial"/>
                </a:rPr>
              </a:br>
              <a:r>
                <a:rPr lang="en-GB" sz="1600">
                  <a:latin typeface="Arial"/>
                  <a:cs typeface="Arial"/>
                </a:rPr>
                <a:t>(Level 4) Logistics and Transport Management) 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567582-863E-1814-52DB-C8C98DADEE1C}"/>
                </a:ext>
              </a:extLst>
            </p:cNvPr>
            <p:cNvSpPr txBox="1"/>
            <p:nvPr/>
          </p:nvSpPr>
          <p:spPr>
            <a:xfrm>
              <a:off x="5237871" y="5502348"/>
              <a:ext cx="584790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inter-relationship of supply chain functions within the organizations.</a:t>
              </a:r>
              <a:r>
                <a:rPr lang="en-GB" sz="1600">
                  <a:latin typeface="Arial"/>
                  <a:cs typeface="Arial"/>
                </a:rPr>
                <a:t>  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8214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8B21A-77BE-7D5C-6BFB-E552C038D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210" y="1352422"/>
            <a:ext cx="4292468" cy="89319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800" b="1">
                <a:latin typeface="Arial"/>
                <a:ea typeface="Calibri"/>
                <a:cs typeface="Arial"/>
              </a:rPr>
              <a:t>Example 6</a:t>
            </a:r>
            <a:r>
              <a:rPr lang="en-GB" sz="1600" b="1">
                <a:latin typeface="Arial"/>
                <a:cs typeface="Arial"/>
              </a:rPr>
              <a:t> </a:t>
            </a:r>
            <a:br>
              <a:rPr lang="en-GB" sz="1600">
                <a:latin typeface="Arial"/>
                <a:cs typeface="Arial"/>
              </a:rPr>
            </a:br>
            <a:r>
              <a:rPr lang="en-GB" sz="1600">
                <a:latin typeface="Arial"/>
                <a:cs typeface="Arial"/>
              </a:rPr>
              <a:t>(Level 7 module in Specialist Journalism – Collaborative Project </a:t>
            </a:r>
            <a:r>
              <a:rPr lang="en-GB" sz="1800">
                <a:latin typeface="Arial"/>
                <a:cs typeface="Arial"/>
              </a:rPr>
              <a:t> </a:t>
            </a:r>
            <a:endParaRPr lang="en-GB" sz="18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7A1A-B88A-F705-C7CC-C7E4D417D28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15726" y="1352422"/>
            <a:ext cx="6020114" cy="89319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600" b="1">
                <a:latin typeface="Arial"/>
                <a:cs typeface="Arial"/>
              </a:rPr>
              <a:t>confidently demonstrate a full awareness of the place of editorial in the overall structure of a magazine and reflect upon the implications of this.</a:t>
            </a:r>
            <a:r>
              <a:rPr lang="en-GB" sz="1400" b="1">
                <a:latin typeface="Arial"/>
                <a:cs typeface="Arial"/>
              </a:rPr>
              <a:t> </a:t>
            </a:r>
            <a:r>
              <a:rPr lang="en-GB" sz="1600" b="1">
                <a:latin typeface="Arial"/>
                <a:cs typeface="Arial"/>
              </a:rPr>
              <a:t> </a:t>
            </a:r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A66725-CE22-EF32-AB68-F9CC1B0D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83" y="435020"/>
            <a:ext cx="10893287" cy="694951"/>
          </a:xfrm>
        </p:spPr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Arial"/>
                <a:ea typeface="Calibri Light"/>
                <a:cs typeface="Calibri Light"/>
              </a:rPr>
              <a:t>On successful completion of this module, you will be able to: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91228D-0E87-28E9-E5C0-E5FD3E0E5DEB}"/>
              </a:ext>
            </a:extLst>
          </p:cNvPr>
          <p:cNvGrpSpPr/>
          <p:nvPr/>
        </p:nvGrpSpPr>
        <p:grpSpPr>
          <a:xfrm>
            <a:off x="598583" y="2330915"/>
            <a:ext cx="11361421" cy="830997"/>
            <a:chOff x="598583" y="2330915"/>
            <a:chExt cx="11361421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ABD24-3427-D121-AB0B-B916A81D9060}"/>
                </a:ext>
              </a:extLst>
            </p:cNvPr>
            <p:cNvSpPr txBox="1"/>
            <p:nvPr/>
          </p:nvSpPr>
          <p:spPr>
            <a:xfrm>
              <a:off x="598583" y="2428779"/>
              <a:ext cx="558209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Arial"/>
                  <a:ea typeface="Calibri"/>
                  <a:cs typeface="Arial"/>
                </a:rPr>
                <a:t>Example 7  </a:t>
              </a:r>
              <a:br>
                <a:rPr lang="en-GB">
                  <a:latin typeface="Arial"/>
                  <a:ea typeface="Calibri"/>
                  <a:cs typeface="Arial"/>
                </a:rPr>
              </a:br>
              <a:r>
                <a:rPr lang="en-GB">
                  <a:latin typeface="Arial"/>
                  <a:ea typeface="Calibri"/>
                  <a:cs typeface="Arial"/>
                </a:rPr>
                <a:t>(Level 5) Ecology</a:t>
              </a:r>
              <a:endParaRPr lang="en-GB" sz="1600">
                <a:latin typeface="Arial"/>
                <a:ea typeface="Calibri"/>
                <a:cs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FDBB19-4BE5-0552-6507-6DDD02A60514}"/>
                </a:ext>
              </a:extLst>
            </p:cNvPr>
            <p:cNvSpPr txBox="1"/>
            <p:nvPr/>
          </p:nvSpPr>
          <p:spPr>
            <a:xfrm>
              <a:off x="5178357" y="2330915"/>
              <a:ext cx="6781647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appreciate the complexity of ecological relationships in global warming and describe and evaluate challenges facing commercial organizations.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7E0AC-5527-042F-D61E-E53AD940BE61}"/>
              </a:ext>
            </a:extLst>
          </p:cNvPr>
          <p:cNvGrpSpPr/>
          <p:nvPr/>
        </p:nvGrpSpPr>
        <p:grpSpPr>
          <a:xfrm>
            <a:off x="664725" y="3319603"/>
            <a:ext cx="9559529" cy="927656"/>
            <a:chOff x="664725" y="3319603"/>
            <a:chExt cx="9559529" cy="9276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A8E7AD-5786-2EA2-DDEE-8B233C650E7E}"/>
                </a:ext>
              </a:extLst>
            </p:cNvPr>
            <p:cNvSpPr txBox="1"/>
            <p:nvPr/>
          </p:nvSpPr>
          <p:spPr>
            <a:xfrm>
              <a:off x="664725" y="3323929"/>
              <a:ext cx="490712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Arial"/>
                  <a:ea typeface="Calibri"/>
                  <a:cs typeface="Arial"/>
                </a:rPr>
                <a:t>Example 8</a:t>
              </a:r>
              <a:r>
                <a:rPr lang="en-GB">
                  <a:latin typeface="Arial"/>
                  <a:ea typeface="Calibri"/>
                  <a:cs typeface="Arial"/>
                </a:rPr>
                <a:t>  </a:t>
              </a:r>
              <a:br>
                <a:rPr lang="en-GB">
                  <a:latin typeface="Arial"/>
                  <a:ea typeface="Calibri"/>
                  <a:cs typeface="Arial"/>
                </a:rPr>
              </a:br>
              <a:r>
                <a:rPr lang="en-GB">
                  <a:latin typeface="Arial"/>
                  <a:ea typeface="Calibri"/>
                  <a:cs typeface="Arial"/>
                </a:rPr>
                <a:t>(</a:t>
              </a:r>
              <a:r>
                <a:rPr lang="en-GB" sz="1600">
                  <a:latin typeface="Arial"/>
                  <a:ea typeface="Calibri"/>
                  <a:cs typeface="Arial"/>
                </a:rPr>
                <a:t>Level 4) Computer Science) </a:t>
              </a:r>
            </a:p>
            <a:p>
              <a:endParaRPr lang="en-GB">
                <a:latin typeface="Arial"/>
                <a:ea typeface="Calibri"/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388CCB-67E8-4189-CA3E-FC6B5A7A634A}"/>
                </a:ext>
              </a:extLst>
            </p:cNvPr>
            <p:cNvSpPr txBox="1"/>
            <p:nvPr/>
          </p:nvSpPr>
          <p:spPr>
            <a:xfrm>
              <a:off x="5147042" y="3319603"/>
              <a:ext cx="507721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600" b="1">
                  <a:latin typeface="Arial"/>
                  <a:cs typeface="Arial"/>
                </a:rPr>
                <a:t>identify an integrated solution to a complex computing problem</a:t>
              </a:r>
              <a:endParaRPr lang="en-GB" sz="1600">
                <a:latin typeface="Arial"/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802B49-D60B-432E-662B-81EDCAE5C538}"/>
              </a:ext>
            </a:extLst>
          </p:cNvPr>
          <p:cNvGrpSpPr/>
          <p:nvPr/>
        </p:nvGrpSpPr>
        <p:grpSpPr>
          <a:xfrm>
            <a:off x="661214" y="4090251"/>
            <a:ext cx="9811248" cy="677779"/>
            <a:chOff x="661214" y="4090251"/>
            <a:chExt cx="9811248" cy="6777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64C212-334B-3422-2D7C-15ADF025098D}"/>
                </a:ext>
              </a:extLst>
            </p:cNvPr>
            <p:cNvSpPr txBox="1"/>
            <p:nvPr/>
          </p:nvSpPr>
          <p:spPr>
            <a:xfrm>
              <a:off x="661214" y="4152477"/>
              <a:ext cx="4269740" cy="61555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Arial"/>
                  <a:ea typeface="Calibri"/>
                  <a:cs typeface="Arial"/>
                </a:rPr>
                <a:t>Example 9 </a:t>
              </a:r>
              <a:br>
                <a:rPr lang="en-GB">
                  <a:latin typeface="Arial"/>
                  <a:ea typeface="Calibri"/>
                  <a:cs typeface="Arial"/>
                </a:rPr>
              </a:br>
              <a:r>
                <a:rPr lang="en-GB" sz="1600">
                  <a:latin typeface="Arial"/>
                  <a:ea typeface="Calibri"/>
                  <a:cs typeface="Arial"/>
                </a:rPr>
                <a:t>(Level 6) Health Management) </a:t>
              </a:r>
              <a:endParaRPr lang="en-GB">
                <a:latin typeface="Arial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CB8E2-7589-857D-70FB-216959711870}"/>
                </a:ext>
              </a:extLst>
            </p:cNvPr>
            <p:cNvSpPr txBox="1"/>
            <p:nvPr/>
          </p:nvSpPr>
          <p:spPr>
            <a:xfrm>
              <a:off x="5115727" y="4090251"/>
              <a:ext cx="535673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critically </a:t>
              </a:r>
              <a:r>
                <a:rPr lang="en-GB" sz="1600" b="1" err="1">
                  <a:latin typeface="Arial"/>
                  <a:cs typeface="Arial"/>
                </a:rPr>
                <a:t>analyze</a:t>
              </a:r>
              <a:r>
                <a:rPr lang="en-GB" sz="1600" b="1">
                  <a:latin typeface="Arial"/>
                  <a:cs typeface="Arial"/>
                </a:rPr>
                <a:t> the operation of the WHO</a:t>
              </a:r>
              <a:r>
                <a:rPr lang="en-GB" sz="1600">
                  <a:latin typeface="Arial"/>
                  <a:cs typeface="Arial"/>
                </a:rPr>
                <a:t> </a:t>
              </a:r>
              <a:endParaRPr lang="en-US" sz="1600">
                <a:latin typeface="Arial"/>
                <a:cs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FD57A-903C-B107-0197-A688C3A0B881}"/>
              </a:ext>
            </a:extLst>
          </p:cNvPr>
          <p:cNvGrpSpPr/>
          <p:nvPr/>
        </p:nvGrpSpPr>
        <p:grpSpPr>
          <a:xfrm>
            <a:off x="606013" y="4920768"/>
            <a:ext cx="11167129" cy="1569660"/>
            <a:chOff x="606013" y="4920768"/>
            <a:chExt cx="11167129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332FAA-42E0-BF3D-31EB-7B3B7192676A}"/>
                </a:ext>
              </a:extLst>
            </p:cNvPr>
            <p:cNvSpPr txBox="1"/>
            <p:nvPr/>
          </p:nvSpPr>
          <p:spPr>
            <a:xfrm>
              <a:off x="606013" y="5008200"/>
              <a:ext cx="4166424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Arial"/>
                  <a:ea typeface="Calibri"/>
                  <a:cs typeface="Arial"/>
                </a:rPr>
                <a:t>Example 10 </a:t>
              </a:r>
              <a:br>
                <a:rPr lang="en-GB">
                  <a:latin typeface="Arial"/>
                  <a:ea typeface="Calibri"/>
                  <a:cs typeface="Arial"/>
                </a:rPr>
              </a:br>
              <a:r>
                <a:rPr lang="en-GB">
                  <a:latin typeface="Arial"/>
                  <a:ea typeface="Calibri"/>
                  <a:cs typeface="Arial"/>
                </a:rPr>
                <a:t>(</a:t>
              </a:r>
              <a:r>
                <a:rPr lang="en-GB" sz="1600">
                  <a:latin typeface="Arial"/>
                  <a:ea typeface="Calibri"/>
                  <a:cs typeface="Arial"/>
                </a:rPr>
                <a:t>Level 7) professional development in design) </a:t>
              </a:r>
            </a:p>
            <a:p>
              <a:endParaRPr lang="en-GB">
                <a:latin typeface="Arial"/>
                <a:ea typeface="Calibri"/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ED26E-14B8-20CB-8A03-1C0CF33BC6E8}"/>
                </a:ext>
              </a:extLst>
            </p:cNvPr>
            <p:cNvSpPr txBox="1"/>
            <p:nvPr/>
          </p:nvSpPr>
          <p:spPr>
            <a:xfrm>
              <a:off x="5167918" y="4920768"/>
              <a:ext cx="6605224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Arial"/>
                  <a:cs typeface="Arial"/>
                </a:rPr>
                <a:t>show in current and future plans the reflective judgment, self-awareness, qualities and transferable skills necessary for successful employment, including the exercise of initiative and personal responsibility, decision-making in complex and unpredictable situations, and the independent learning ability required for continuing professional development.</a:t>
              </a:r>
              <a:r>
                <a:rPr lang="en-GB" sz="1600">
                  <a:latin typeface="Arial"/>
                  <a:cs typeface="Arial"/>
                </a:rPr>
                <a:t> </a:t>
              </a:r>
              <a:endParaRPr lang="en-US" sz="16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8E4461-7100-F5F2-ABA7-1923B2E1D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91251"/>
              </p:ext>
            </p:extLst>
          </p:nvPr>
        </p:nvGraphicFramePr>
        <p:xfrm>
          <a:off x="1399309" y="983672"/>
          <a:ext cx="91435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712">
                  <a:extLst>
                    <a:ext uri="{9D8B030D-6E8A-4147-A177-3AD203B41FA5}">
                      <a16:colId xmlns:a16="http://schemas.microsoft.com/office/drawing/2014/main" val="1033295281"/>
                    </a:ext>
                  </a:extLst>
                </a:gridCol>
                <a:gridCol w="6935838">
                  <a:extLst>
                    <a:ext uri="{9D8B030D-6E8A-4147-A177-3AD203B41FA5}">
                      <a16:colId xmlns:a16="http://schemas.microsoft.com/office/drawing/2014/main" val="336663291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Example 1 (Level 7 Photographic Practice)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demonstrate an ability to conduct a critical enquiry.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Doesn’t need demonstrate and ability – could simply start with ‘conduct’ </a:t>
                      </a:r>
                      <a:b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Its level 7 is conduct sufficient?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WordVisiCarriageReturn_MSFontService"/>
                        </a:rPr>
                      </a:br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Enquiry in what area?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54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Example 2 (Level 6 Individual Evidence based project</a:t>
                      </a:r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 Health and Social Care)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be able to disseminate information which demonstrates an understanding of the implications and limitations of contemporary social knowledge. 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Does not flow from the stem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67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Example 3 (Level 4 Computer Aided Design)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use Solid Works software with confidence.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Avoid brand names 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Confidence difficult to assess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57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Example 4 (Level 4 Global Health and Social Care)</a:t>
                      </a:r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WordVisiCarriageReturn_MSFontService"/>
                        </a:rPr>
                      </a:br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demonstrate an awareness of how globalisation and global actors impact upon global health and social care.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‘Awareness’ not possible to assess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47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95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Example 5 (Level 4 Logistics and Transport Management)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inter-relationship of supply chain functions within the organizations.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verb - does not flow from the stem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US spelling</a:t>
                      </a:r>
                      <a:r>
                        <a:rPr lang="en-GB" sz="1200" b="0" i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b="0" i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8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DD9668-90CB-DB47-178B-6652764D509B}"/>
              </a:ext>
            </a:extLst>
          </p:cNvPr>
          <p:cNvSpPr txBox="1"/>
          <p:nvPr/>
        </p:nvSpPr>
        <p:spPr>
          <a:xfrm>
            <a:off x="913261" y="280981"/>
            <a:ext cx="10698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On successful completion of this module, you will be able to: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9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FAB912-ADED-30C8-0D8A-7D70F49B1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08083"/>
              </p:ext>
            </p:extLst>
          </p:nvPr>
        </p:nvGraphicFramePr>
        <p:xfrm>
          <a:off x="1454727" y="1078756"/>
          <a:ext cx="9137855" cy="514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65">
                  <a:extLst>
                    <a:ext uri="{9D8B030D-6E8A-4147-A177-3AD203B41FA5}">
                      <a16:colId xmlns:a16="http://schemas.microsoft.com/office/drawing/2014/main" val="2644298699"/>
                    </a:ext>
                  </a:extLst>
                </a:gridCol>
                <a:gridCol w="6982690">
                  <a:extLst>
                    <a:ext uri="{9D8B030D-6E8A-4147-A177-3AD203B41FA5}">
                      <a16:colId xmlns:a16="http://schemas.microsoft.com/office/drawing/2014/main" val="2095286915"/>
                    </a:ext>
                  </a:extLst>
                </a:gridCol>
              </a:tblGrid>
              <a:tr h="939452"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95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Example 6 (Level 7 module in Specialist Journalism – Collaborative Project ​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confidently demonstrate a full awareness of the place of editorial in the overall structure of a magazine and reflect upon the implications of this.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Awareness not possible to assess, confidence also difficult to assess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3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950">
                          <a:effectLst/>
                          <a:latin typeface="Arial"/>
                        </a:rPr>
                        <a:t>Example 7 (Level 5 Ecology)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1">
                          <a:effectLst/>
                          <a:latin typeface="Arial"/>
                        </a:rPr>
                        <a:t>appreciate the complexity of ecological relationships in global warming and describe and evaluate challenges facing commercial organizations</a:t>
                      </a:r>
                      <a:r>
                        <a:rPr lang="en-GB" sz="1200"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Avoid ‘appreciate’ as its difficult/impossible to assess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This is a compound Learning Outcome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US spelling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08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950">
                          <a:effectLst/>
                          <a:latin typeface="Arial"/>
                        </a:rPr>
                        <a:t>Example 8 (Level 4 Computer Science)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1">
                          <a:effectLst/>
                          <a:latin typeface="Arial"/>
                        </a:rPr>
                        <a:t>identify an integrated solution to a complex computing problem.</a:t>
                      </a:r>
                      <a:r>
                        <a:rPr lang="en-GB" sz="1200"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Due to complex feels like this is a level 6 Learning Outcome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87987"/>
                  </a:ext>
                </a:extLst>
              </a:tr>
              <a:tr h="382429"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950">
                          <a:effectLst/>
                          <a:latin typeface="Arial"/>
                        </a:rPr>
                        <a:t>Example 9 (Level 6 Health Management)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950"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1">
                          <a:effectLst/>
                          <a:latin typeface="Arial"/>
                        </a:rPr>
                        <a:t>critically </a:t>
                      </a:r>
                      <a:r>
                        <a:rPr lang="en-GB" sz="1200" b="1" err="1">
                          <a:effectLst/>
                          <a:latin typeface="Arial"/>
                        </a:rPr>
                        <a:t>analyze</a:t>
                      </a:r>
                      <a:r>
                        <a:rPr lang="en-GB" sz="1200" b="1">
                          <a:effectLst/>
                          <a:latin typeface="Arial"/>
                        </a:rPr>
                        <a:t> the operation of the WHO</a:t>
                      </a:r>
                      <a:r>
                        <a:rPr lang="en-GB" sz="1200"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US spelling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acronym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4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950">
                          <a:effectLst/>
                          <a:latin typeface="Arial"/>
                        </a:rPr>
                        <a:t>Example 10 (Level 7 professional development in design)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GB" sz="1800">
                          <a:effectLst/>
                          <a:latin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1">
                          <a:effectLst/>
                          <a:latin typeface="Arial"/>
                        </a:rPr>
                        <a:t>show in current and future plans the reflective judgment, self-awareness, qualities and transferable skills necessary for successful employment, including the exercise of initiative and personal responsibility, decision-making in complex and unpredictable situations, and the independent learning ability required for continuing professional development.</a:t>
                      </a:r>
                      <a:r>
                        <a:rPr lang="en-GB" sz="1200"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Rather long and overly complex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​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612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921F5E-097D-E833-6A25-1087CE862A6A}"/>
              </a:ext>
            </a:extLst>
          </p:cNvPr>
          <p:cNvSpPr txBox="1"/>
          <p:nvPr/>
        </p:nvSpPr>
        <p:spPr>
          <a:xfrm>
            <a:off x="845505" y="412315"/>
            <a:ext cx="106105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On successful completion of this module, you will be able to: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96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41FD7EE9ECD46BA8120E87F24CCE2" ma:contentTypeVersion="1" ma:contentTypeDescription="Create a new document." ma:contentTypeScope="" ma:versionID="542e71f4dd8b68a0801704b101658d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66abc2e75104a1e2665fbc11a6ee9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DC1CDE-F57E-4E97-96C3-397164043392}"/>
</file>

<file path=customXml/itemProps2.xml><?xml version="1.0" encoding="utf-8"?>
<ds:datastoreItem xmlns:ds="http://schemas.openxmlformats.org/officeDocument/2006/customXml" ds:itemID="{F64C6394-528B-414C-91EE-A2C36F85B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DBD84-94F7-4F3A-9AD6-60804B69D750}">
  <ds:schemaRefs>
    <ds:schemaRef ds:uri="0c2089bc-6339-4c3e-b985-f4c2a7cc4d9c"/>
    <ds:schemaRef ds:uri="31d37aa6-bb21-4a3e-a672-6d4b5a4e09fd"/>
    <ds:schemaRef ds:uri="c7d25eb6-4e3f-417c-9dbc-4628341d7639"/>
    <ds:schemaRef ds:uri="ca021177-e5ee-4284-af85-feb61dbbe8c7"/>
    <ds:schemaRef ds:uri="e7d335b5-231f-42f7-94bd-eccdce8ebc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Widescreen</PresentationFormat>
  <Paragraphs>81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WordVisiCarriageReturn_MSFontService</vt:lpstr>
      <vt:lpstr>Office Theme</vt:lpstr>
      <vt:lpstr>On successful completion of this module, you will be able to:</vt:lpstr>
      <vt:lpstr>On successful completion of this module, you will be able to: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Garwood, Sarah</dc:creator>
  <cp:lastModifiedBy>Tobin, Gaby</cp:lastModifiedBy>
  <cp:revision>12</cp:revision>
  <dcterms:created xsi:type="dcterms:W3CDTF">2022-08-15T16:52:22Z</dcterms:created>
  <dcterms:modified xsi:type="dcterms:W3CDTF">2023-12-06T13:43:48Z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0x01010023841FD7EE9ECD46BA8120E87F24CCE2</vt:lpwstr>
  </property>
  <property fmtid="{D5CDD505-2E9C-101B-9397-08002B2CF9AE}" pid="3" name="MediaServiceImageTags">
    <vt:lpwstr/>
  </property>
  <property fmtid="{D5CDD505-2E9C-101B-9397-08002B2CF9AE}" pid="4" name="Order">
    <vt:r8>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SharedWithUsers">
    <vt:lpwstr>9;#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