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9" r:id="rId5"/>
    <p:sldId id="286" r:id="rId6"/>
    <p:sldId id="287" r:id="rId7"/>
    <p:sldId id="290" r:id="rId8"/>
    <p:sldId id="291" r:id="rId9"/>
    <p:sldId id="289" r:id="rId10"/>
    <p:sldId id="259" r:id="rId11"/>
    <p:sldId id="528" r:id="rId12"/>
    <p:sldId id="533" r:id="rId13"/>
    <p:sldId id="529" r:id="rId14"/>
    <p:sldId id="534" r:id="rId15"/>
    <p:sldId id="535" r:id="rId16"/>
    <p:sldId id="536" r:id="rId17"/>
    <p:sldId id="537" r:id="rId18"/>
    <p:sldId id="538" r:id="rId19"/>
    <p:sldId id="539" r:id="rId20"/>
    <p:sldId id="540" r:id="rId21"/>
    <p:sldId id="541" r:id="rId22"/>
    <p:sldId id="275" r:id="rId23"/>
    <p:sldId id="5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6"/>
    <a:srgbClr val="701134"/>
    <a:srgbClr val="0B2A3D"/>
    <a:srgbClr val="F3E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4C947-E699-4E7B-AFF1-5CD8301BE945}" v="14" dt="2023-03-21T04:35:23.514"/>
    <p1510:client id="{57CF9F80-1103-46B0-9BC4-4DF85BED1E07}" v="231" dt="2023-03-17T10:21:30.187"/>
    <p1510:client id="{63B1422C-8F83-43CF-953E-F7B5A3770254}" v="1" dt="2023-09-07T10:23:44.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3FDA3-7D78-CE46-A8D2-EFE22190BDE0}"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19B08-4CFE-6743-A079-03A38C0887E8}" type="slidenum">
              <a:rPr lang="en-GB" smtClean="0"/>
              <a:t>‹#›</a:t>
            </a:fld>
            <a:endParaRPr lang="en-GB"/>
          </a:p>
        </p:txBody>
      </p:sp>
    </p:spTree>
    <p:extLst>
      <p:ext uri="{BB962C8B-B14F-4D97-AF65-F5344CB8AC3E}">
        <p14:creationId xmlns:p14="http://schemas.microsoft.com/office/powerpoint/2010/main" val="397159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B902F4-BDC4-E545-963F-EE58C192BF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67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A5A935-9E02-B491-D97B-7084F286DA8A}"/>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3" name="Content Placeholder 2">
            <a:extLst>
              <a:ext uri="{FF2B5EF4-FFF2-40B4-BE49-F238E27FC236}">
                <a16:creationId xmlns:a16="http://schemas.microsoft.com/office/drawing/2014/main" id="{A30B92A1-3FA0-7A77-D947-DA69CDA32604}"/>
              </a:ext>
            </a:extLst>
          </p:cNvPr>
          <p:cNvSpPr>
            <a:spLocks noGrp="1"/>
          </p:cNvSpPr>
          <p:nvPr>
            <p:ph sz="half" idx="1"/>
          </p:nvPr>
        </p:nvSpPr>
        <p:spPr>
          <a:xfrm>
            <a:off x="460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Content Placeholder 2">
            <a:extLst>
              <a:ext uri="{FF2B5EF4-FFF2-40B4-BE49-F238E27FC236}">
                <a16:creationId xmlns:a16="http://schemas.microsoft.com/office/drawing/2014/main" id="{9581A190-2ABB-B621-8EE8-843077DD203F}"/>
              </a:ext>
            </a:extLst>
          </p:cNvPr>
          <p:cNvSpPr>
            <a:spLocks noGrp="1"/>
          </p:cNvSpPr>
          <p:nvPr>
            <p:ph sz="half" idx="10"/>
          </p:nvPr>
        </p:nvSpPr>
        <p:spPr>
          <a:xfrm>
            <a:off x="6175513" y="1726233"/>
            <a:ext cx="5562599" cy="39987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10">
            <a:extLst>
              <a:ext uri="{FF2B5EF4-FFF2-40B4-BE49-F238E27FC236}">
                <a16:creationId xmlns:a16="http://schemas.microsoft.com/office/drawing/2014/main" id="{41A7C279-3485-5F2F-5080-C9141669A52B}"/>
              </a:ext>
            </a:extLst>
          </p:cNvPr>
          <p:cNvSpPr>
            <a:spLocks noGrp="1"/>
          </p:cNvSpPr>
          <p:nvPr>
            <p:ph type="title"/>
          </p:nvPr>
        </p:nvSpPr>
        <p:spPr>
          <a:xfrm>
            <a:off x="460513" y="593171"/>
            <a:ext cx="10893287" cy="1097517"/>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104495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4A1B-5D7B-68DB-D18C-7B3667E4143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C2C784F-036A-D56D-4444-9961A80C616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908806-AE07-2D99-8A4C-D4ABC4C3FB65}"/>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07611E3B-F6A2-A2D6-84DF-BFA041A3F2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0FA19CA-D80C-0665-B603-8D2091B51341}"/>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49354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46CFC-11DD-1EFE-DA7A-C1814D723B4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64A0274-6FF9-01C3-41DB-EEFA7BB97EA5}"/>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8EDE73-A816-CA89-926C-2AA43EEFD0E4}"/>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FF6D13D3-148D-B648-14AF-40527E8F08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DAB0CF0-66C1-4B6D-B32F-62960FCE2D7F}"/>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51719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8700-2927-F3C4-F338-22A3C44200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4055BBA-9F2C-891E-F567-239A9CE75B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02F3599-B8D3-2F3A-78E9-ACAF53B916CD}"/>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847D2A63-0F82-4EB7-CA1E-9067D171A8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744E3E-9F17-F2DA-5040-4DAF4DC1AA15}"/>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42831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F3AE-574D-18B6-0101-31B26C4975D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EA8224C1-A271-A4C5-8017-C028103460AA}"/>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B9B99B0-F96F-470C-01A9-FFCE5418AA8C}"/>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4E42DF03-6AE5-E226-F14E-667645CDCD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12DE058-B555-89D2-BE3F-E40E4CD4AF16}"/>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42261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55B8-882B-14B0-1C85-8C1337E741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E0E0EE5-5CD9-F720-82D4-A60811567D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FB4785-E56E-70BE-35E4-60C15BFA80CE}"/>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5" name="Footer Placeholder 4">
            <a:extLst>
              <a:ext uri="{FF2B5EF4-FFF2-40B4-BE49-F238E27FC236}">
                <a16:creationId xmlns:a16="http://schemas.microsoft.com/office/drawing/2014/main" id="{BF92DA0B-BB3D-F953-F890-061ACB8638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CFADF6-E09B-8C3F-26D9-EE3E1825ED80}"/>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7192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D08D-222A-54C2-1DE5-361957C23A47}"/>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FE84B6D0-32CC-663F-E681-C13982B90BA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709727-3321-A74C-BC9B-6B550F029DA0}"/>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FF8BAC-0BDD-83A7-648D-1E194283778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5B58FD-BEAC-F6FD-0C71-CCB7C4B9E4E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713F273-C521-4832-B28C-83C9E82ABEB5}"/>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8" name="Footer Placeholder 7">
            <a:extLst>
              <a:ext uri="{FF2B5EF4-FFF2-40B4-BE49-F238E27FC236}">
                <a16:creationId xmlns:a16="http://schemas.microsoft.com/office/drawing/2014/main" id="{2006021A-1842-0DAF-1751-3E3AB2A58F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D81E618-56A3-F25E-BECB-DE616E0062B6}"/>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311882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E761-EEE6-E41C-09EF-4DA1E42ACDF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5E580009-2043-EEDC-0A87-286FC4B3AAB2}"/>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4" name="Footer Placeholder 3">
            <a:extLst>
              <a:ext uri="{FF2B5EF4-FFF2-40B4-BE49-F238E27FC236}">
                <a16:creationId xmlns:a16="http://schemas.microsoft.com/office/drawing/2014/main" id="{421D73E8-94B6-A1B8-A11D-CB70A62867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AF16DB-AB87-D536-EB6B-E09B7FFFEECB}"/>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20236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2D8B4-EFEF-BCE0-1A8C-4494155B42F2}"/>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3" name="Footer Placeholder 2">
            <a:extLst>
              <a:ext uri="{FF2B5EF4-FFF2-40B4-BE49-F238E27FC236}">
                <a16:creationId xmlns:a16="http://schemas.microsoft.com/office/drawing/2014/main" id="{96378A9E-FBEB-C22E-E7BB-A0D16D113EB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BD8C24A-48C5-05C6-CAE5-C3459B7858ED}"/>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115395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7550-DC99-4C87-381C-997C647225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A073BBD-4CE5-E6FF-822B-D5B94B5B4D1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4E49238-5C92-2FB9-98D1-5910FE36B6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4D8C68-52C1-9D58-D835-25458A49DDB8}"/>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6" name="Footer Placeholder 5">
            <a:extLst>
              <a:ext uri="{FF2B5EF4-FFF2-40B4-BE49-F238E27FC236}">
                <a16:creationId xmlns:a16="http://schemas.microsoft.com/office/drawing/2014/main" id="{67A60C58-D027-88CB-8BFB-C7C04058C5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23D611C-82A3-C534-7624-480D832F0CB9}"/>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422215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DD80-EAA2-6893-94C9-46A76E093B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BBD2630-878E-33E3-8385-D9EADC284C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F093A5-5271-B5A6-69A6-DD2639DA01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0F4FA0-C0CB-9C0C-F733-DEE6D1D41BBF}"/>
              </a:ext>
            </a:extLst>
          </p:cNvPr>
          <p:cNvSpPr>
            <a:spLocks noGrp="1"/>
          </p:cNvSpPr>
          <p:nvPr>
            <p:ph type="dt" sz="half" idx="10"/>
          </p:nvPr>
        </p:nvSpPr>
        <p:spPr>
          <a:xfrm>
            <a:off x="838200" y="6356350"/>
            <a:ext cx="2743200" cy="365125"/>
          </a:xfrm>
          <a:prstGeom prst="rect">
            <a:avLst/>
          </a:prstGeom>
        </p:spPr>
        <p:txBody>
          <a:bodyPr/>
          <a:lstStyle/>
          <a:p>
            <a:fld id="{52DFB729-3CCC-9940-81FA-C0FBA2C01133}" type="datetimeFigureOut">
              <a:rPr lang="en-GB" smtClean="0"/>
              <a:t>06/12/2023</a:t>
            </a:fld>
            <a:endParaRPr lang="en-GB"/>
          </a:p>
        </p:txBody>
      </p:sp>
      <p:sp>
        <p:nvSpPr>
          <p:cNvPr id="6" name="Footer Placeholder 5">
            <a:extLst>
              <a:ext uri="{FF2B5EF4-FFF2-40B4-BE49-F238E27FC236}">
                <a16:creationId xmlns:a16="http://schemas.microsoft.com/office/drawing/2014/main" id="{5C87B603-A86D-9B77-9000-EE21F7E7165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04030A8-4881-A753-0400-EE8A6B0F0E3E}"/>
              </a:ext>
            </a:extLst>
          </p:cNvPr>
          <p:cNvSpPr>
            <a:spLocks noGrp="1"/>
          </p:cNvSpPr>
          <p:nvPr>
            <p:ph type="sldNum" sz="quarter" idx="12"/>
          </p:nvPr>
        </p:nvSpPr>
        <p:spPr>
          <a:xfrm>
            <a:off x="8610600" y="6356350"/>
            <a:ext cx="2743200" cy="365125"/>
          </a:xfrm>
          <a:prstGeom prst="rect">
            <a:avLst/>
          </a:prstGeom>
        </p:spPr>
        <p:txBody>
          <a:bodyPr/>
          <a:lstStyle/>
          <a:p>
            <a:fld id="{D6CA8B5D-ED46-2E40-B5C5-DB74722A9D71}" type="slidenum">
              <a:rPr lang="en-GB" smtClean="0"/>
              <a:t>‹#›</a:t>
            </a:fld>
            <a:endParaRPr lang="en-GB"/>
          </a:p>
        </p:txBody>
      </p:sp>
    </p:spTree>
    <p:extLst>
      <p:ext uri="{BB962C8B-B14F-4D97-AF65-F5344CB8AC3E}">
        <p14:creationId xmlns:p14="http://schemas.microsoft.com/office/powerpoint/2010/main" val="267047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57009"/>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w06PAQKdC1I"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youtube.com/watch?v=c5hpRX5ZeIc"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hyperlink" Target="https://www.advance-he.ac.uk/knowledge-hub/aligning-teaching-constructing-learn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qaa.ac.uk/en/quality-code/subject-benchmark-statements" TargetMode="External"/><Relationship Id="rId5" Type="http://schemas.openxmlformats.org/officeDocument/2006/relationships/hyperlink" Target="https://www.qaa.ac.uk/en/quality-code/qualifications-frameworks" TargetMode="External"/><Relationship Id="rId4" Type="http://schemas.openxmlformats.org/officeDocument/2006/relationships/hyperlink" Target="https://www.qaa.ac.uk/the-quality-co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Constructive Alignment (what is it?)</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366464"/>
            <a:ext cx="10515600" cy="4212404"/>
          </a:xfrm>
        </p:spPr>
        <p:txBody>
          <a:bodyPr/>
          <a:lstStyle/>
          <a:p>
            <a:pPr algn="just">
              <a:lnSpc>
                <a:spcPct val="115000"/>
              </a:lnSpc>
              <a:spcBef>
                <a:spcPts val="0"/>
              </a:spcBef>
            </a:pPr>
            <a:r>
              <a:rPr lang="en-GB" sz="2500">
                <a:effectLst/>
                <a:ea typeface="Times New Roman" panose="02020603050405020304" pitchFamily="18" charset="0"/>
                <a:cs typeface="Times New Roman" panose="02020603050405020304" pitchFamily="18" charset="0"/>
              </a:rPr>
              <a:t>Constructive Alignment, a term coined by John Biggs (Biggs, 1999) is one of the most influential ideas in UK higher education</a:t>
            </a:r>
          </a:p>
          <a:p>
            <a:pPr algn="just">
              <a:lnSpc>
                <a:spcPct val="115000"/>
              </a:lnSpc>
              <a:spcBef>
                <a:spcPts val="0"/>
              </a:spcBef>
            </a:pPr>
            <a:endParaRPr lang="en-GB" sz="2500">
              <a:effectLst/>
              <a:ea typeface="Times New Roman" panose="02020603050405020304" pitchFamily="18" charset="0"/>
              <a:cs typeface="Times New Roman" panose="02020603050405020304" pitchFamily="18" charset="0"/>
            </a:endParaRPr>
          </a:p>
          <a:p>
            <a:pPr algn="just">
              <a:lnSpc>
                <a:spcPct val="115000"/>
              </a:lnSpc>
              <a:spcBef>
                <a:spcPts val="0"/>
              </a:spcBef>
            </a:pPr>
            <a:r>
              <a:rPr lang="en-GB" sz="2500">
                <a:effectLst/>
                <a:ea typeface="Times New Roman" panose="02020603050405020304" pitchFamily="18" charset="0"/>
                <a:cs typeface="Times New Roman" panose="02020603050405020304" pitchFamily="18" charset="0"/>
              </a:rPr>
              <a:t>It is the underpinning concept behind the current UK requirements for programme specification, declarations of Intended Learning Outcomes (ILOs) and assessment criteria, and the use of criterion based assessment</a:t>
            </a:r>
          </a:p>
          <a:p>
            <a:pPr algn="just">
              <a:lnSpc>
                <a:spcPct val="115000"/>
              </a:lnSpc>
              <a:spcBef>
                <a:spcPts val="0"/>
              </a:spcBef>
            </a:pPr>
            <a:endParaRPr lang="en-GB" sz="2500">
              <a:effectLst/>
              <a:ea typeface="Times New Roman" panose="02020603050405020304" pitchFamily="18" charset="0"/>
              <a:cs typeface="Times New Roman" panose="02020603050405020304" pitchFamily="18" charset="0"/>
            </a:endParaRPr>
          </a:p>
          <a:p>
            <a:pPr algn="just">
              <a:lnSpc>
                <a:spcPct val="115000"/>
              </a:lnSpc>
              <a:spcBef>
                <a:spcPts val="0"/>
              </a:spcBef>
            </a:pPr>
            <a:r>
              <a:rPr lang="en-GB" sz="2500"/>
              <a:t>Learning and teaching activities relate directly to intended learning outcomes and assessment tasks (Biggs and Tang, 2011)</a:t>
            </a:r>
          </a:p>
          <a:p>
            <a:pPr algn="just">
              <a:lnSpc>
                <a:spcPct val="115000"/>
              </a:lnSpc>
              <a:spcBef>
                <a:spcPts val="0"/>
              </a:spcBef>
              <a:spcAft>
                <a:spcPts val="600"/>
              </a:spcAft>
            </a:pPr>
            <a:endParaRPr lang="en-GB" sz="2100">
              <a:effectLst/>
              <a:ea typeface="Times New Roman" panose="02020603050405020304" pitchFamily="18" charset="0"/>
              <a:cs typeface="Times New Roman" panose="02020603050405020304" pitchFamily="18" charset="0"/>
            </a:endParaRPr>
          </a:p>
          <a:p>
            <a:pPr marL="0" indent="0">
              <a:buNone/>
            </a:pP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271785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3600" b="1">
                <a:solidFill>
                  <a:srgbClr val="002D56"/>
                </a:solidFill>
                <a:latin typeface="+mn-lt"/>
                <a:ea typeface="GALAXIECOPERNICUS-SEMIBOLD" panose="02000000000000000000" pitchFamily="2" charset="77"/>
              </a:rPr>
              <a:t>Review these useful videos on Constructive Alignment</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3E23852D-5F5E-E5DB-93D3-F6AF3ADBDA20}"/>
              </a:ext>
            </a:extLst>
          </p:cNvPr>
          <p:cNvSpPr txBox="1"/>
          <p:nvPr/>
        </p:nvSpPr>
        <p:spPr>
          <a:xfrm>
            <a:off x="3562351" y="1628714"/>
            <a:ext cx="4933950" cy="400110"/>
          </a:xfrm>
          <a:prstGeom prst="rect">
            <a:avLst/>
          </a:prstGeom>
          <a:noFill/>
        </p:spPr>
        <p:txBody>
          <a:bodyPr wrap="square" rtlCol="0">
            <a:spAutoFit/>
          </a:bodyPr>
          <a:lstStyle/>
          <a:p>
            <a:r>
              <a:rPr lang="en-GB" sz="2000">
                <a:solidFill>
                  <a:schemeClr val="tx2"/>
                </a:solidFill>
                <a:latin typeface="Gotham" panose="02000604030000020004"/>
                <a:hlinkClick r:id="rId6"/>
              </a:rPr>
              <a:t>Short video about Constructive Alignment</a:t>
            </a:r>
            <a:endParaRPr lang="en-GB" sz="2000">
              <a:solidFill>
                <a:schemeClr val="tx2"/>
              </a:solidFill>
              <a:latin typeface="Gotham" panose="02000604030000020004"/>
            </a:endParaRPr>
          </a:p>
        </p:txBody>
      </p:sp>
      <p:sp>
        <p:nvSpPr>
          <p:cNvPr id="6" name="Rectangle 5">
            <a:extLst>
              <a:ext uri="{FF2B5EF4-FFF2-40B4-BE49-F238E27FC236}">
                <a16:creationId xmlns:a16="http://schemas.microsoft.com/office/drawing/2014/main" id="{28B508BB-AC5B-4189-1DCF-30410A75E2AE}"/>
              </a:ext>
            </a:extLst>
          </p:cNvPr>
          <p:cNvSpPr/>
          <p:nvPr/>
        </p:nvSpPr>
        <p:spPr>
          <a:xfrm>
            <a:off x="2536740" y="3248015"/>
            <a:ext cx="1779373" cy="1841156"/>
          </a:xfrm>
          <a:prstGeom prst="rect">
            <a:avLst/>
          </a:prstGeom>
          <a:solidFill>
            <a:srgbClr val="0DFF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133350"/>
                </a:solidFill>
                <a:ea typeface="Cambria" panose="02040503050406030204" pitchFamily="18" charset="0"/>
              </a:rPr>
              <a:t>Teaching Learning Activities</a:t>
            </a:r>
          </a:p>
        </p:txBody>
      </p:sp>
      <p:sp>
        <p:nvSpPr>
          <p:cNvPr id="7" name="Rectangle 6">
            <a:extLst>
              <a:ext uri="{FF2B5EF4-FFF2-40B4-BE49-F238E27FC236}">
                <a16:creationId xmlns:a16="http://schemas.microsoft.com/office/drawing/2014/main" id="{F64BA617-D9B9-5BD6-50E6-4F64BE204EC6}"/>
              </a:ext>
            </a:extLst>
          </p:cNvPr>
          <p:cNvSpPr/>
          <p:nvPr/>
        </p:nvSpPr>
        <p:spPr>
          <a:xfrm>
            <a:off x="5090981" y="3248015"/>
            <a:ext cx="1779373" cy="18411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133350"/>
                </a:solidFill>
                <a:latin typeface="Gotham" panose="02000604030000020004"/>
              </a:rPr>
              <a:t>Intended Learning Outcomes</a:t>
            </a:r>
          </a:p>
        </p:txBody>
      </p:sp>
      <p:sp>
        <p:nvSpPr>
          <p:cNvPr id="8" name="Rectangle 7">
            <a:extLst>
              <a:ext uri="{FF2B5EF4-FFF2-40B4-BE49-F238E27FC236}">
                <a16:creationId xmlns:a16="http://schemas.microsoft.com/office/drawing/2014/main" id="{B4368831-267A-2471-2501-F96A2447D77F}"/>
              </a:ext>
            </a:extLst>
          </p:cNvPr>
          <p:cNvSpPr/>
          <p:nvPr/>
        </p:nvSpPr>
        <p:spPr>
          <a:xfrm>
            <a:off x="7645222" y="3248015"/>
            <a:ext cx="1779373" cy="184115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Assessment Feedback Tasks</a:t>
            </a:r>
          </a:p>
        </p:txBody>
      </p:sp>
      <p:sp>
        <p:nvSpPr>
          <p:cNvPr id="9" name="TextBox 8">
            <a:extLst>
              <a:ext uri="{FF2B5EF4-FFF2-40B4-BE49-F238E27FC236}">
                <a16:creationId xmlns:a16="http://schemas.microsoft.com/office/drawing/2014/main" id="{037ABF49-CFEC-D39B-A9AB-FC267EB7E18E}"/>
              </a:ext>
            </a:extLst>
          </p:cNvPr>
          <p:cNvSpPr txBox="1"/>
          <p:nvPr/>
        </p:nvSpPr>
        <p:spPr>
          <a:xfrm>
            <a:off x="3305176" y="2466975"/>
            <a:ext cx="5791199" cy="369332"/>
          </a:xfrm>
          <a:prstGeom prst="rect">
            <a:avLst/>
          </a:prstGeom>
          <a:noFill/>
        </p:spPr>
        <p:txBody>
          <a:bodyPr wrap="square" rtlCol="0">
            <a:spAutoFit/>
          </a:bodyPr>
          <a:lstStyle/>
          <a:p>
            <a:r>
              <a:rPr lang="en-GB">
                <a:hlinkClick r:id="rId7"/>
              </a:rPr>
              <a:t>Another short video about Constructive Alignment</a:t>
            </a:r>
            <a:endParaRPr lang="en-GB"/>
          </a:p>
        </p:txBody>
      </p:sp>
    </p:spTree>
    <p:extLst>
      <p:ext uri="{BB962C8B-B14F-4D97-AF65-F5344CB8AC3E}">
        <p14:creationId xmlns:p14="http://schemas.microsoft.com/office/powerpoint/2010/main" val="207447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4000" b="1">
                <a:solidFill>
                  <a:srgbClr val="002D56"/>
                </a:solidFill>
                <a:latin typeface="+mn-lt"/>
                <a:ea typeface="GALAXIECOPERNICUS-SEMIBOLD" panose="02000000000000000000" pitchFamily="2" charset="77"/>
              </a:rPr>
              <a:t>Constructive Alignment: defining it</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783772" y="1415143"/>
            <a:ext cx="10189028" cy="3046988"/>
          </a:xfrm>
          <a:prstGeom prst="rect">
            <a:avLst/>
          </a:prstGeom>
          <a:noFill/>
        </p:spPr>
        <p:txBody>
          <a:bodyPr wrap="square">
            <a:spAutoFit/>
          </a:bodyPr>
          <a:lstStyle/>
          <a:p>
            <a:pPr>
              <a:lnSpc>
                <a:spcPct val="100000"/>
              </a:lnSpc>
              <a:defRPr sz="2700" b="1"/>
            </a:pPr>
            <a:r>
              <a:rPr lang="en-GB" sz="2400">
                <a:solidFill>
                  <a:schemeClr val="tx2"/>
                </a:solidFill>
              </a:rPr>
              <a:t>Constructive: </a:t>
            </a:r>
            <a:r>
              <a:rPr lang="en-GB" sz="2400" b="0"/>
              <a:t>Referring to the way in which students learn (i.e. constructivist learning philosophies)</a:t>
            </a:r>
          </a:p>
          <a:p>
            <a:pPr>
              <a:lnSpc>
                <a:spcPct val="100000"/>
              </a:lnSpc>
              <a:defRPr sz="2700" b="1"/>
            </a:pPr>
            <a:r>
              <a:rPr lang="en-GB" sz="2400">
                <a:solidFill>
                  <a:schemeClr val="tx2"/>
                </a:solidFill>
              </a:rPr>
              <a:t>Alignment: </a:t>
            </a:r>
            <a:r>
              <a:rPr lang="en-GB" sz="2400" b="0"/>
              <a:t>The role the teacher plays in structuring four key components of learning…</a:t>
            </a:r>
            <a:endParaRPr lang="en-GB" sz="2400" b="0">
              <a:cs typeface="Calibri"/>
            </a:endParaRPr>
          </a:p>
          <a:p>
            <a:pPr marL="457200" indent="-457200">
              <a:lnSpc>
                <a:spcPct val="100000"/>
              </a:lnSpc>
              <a:buSzPct val="100000"/>
              <a:buFont typeface="Arial" panose="020B0604020202020204" pitchFamily="34" charset="0"/>
              <a:buChar char="•"/>
              <a:defRPr sz="2700"/>
            </a:pPr>
            <a:r>
              <a:rPr lang="en-GB" sz="2400"/>
              <a:t>Defining Intended Learning Outcomes (ILOs)</a:t>
            </a:r>
            <a:endParaRPr lang="en-GB" sz="2400">
              <a:cs typeface="Calibri"/>
            </a:endParaRPr>
          </a:p>
          <a:p>
            <a:pPr marL="457200" indent="-457200">
              <a:lnSpc>
                <a:spcPct val="100000"/>
              </a:lnSpc>
              <a:buSzPct val="100000"/>
              <a:buFont typeface="Arial" panose="020B0604020202020204" pitchFamily="34" charset="0"/>
              <a:buChar char="•"/>
              <a:defRPr sz="2700"/>
            </a:pPr>
            <a:r>
              <a:rPr lang="en-GB" sz="2400"/>
              <a:t>Choosing activities that lead to the ILOs</a:t>
            </a:r>
            <a:endParaRPr lang="en-GB" sz="2400">
              <a:cs typeface="Calibri"/>
            </a:endParaRPr>
          </a:p>
          <a:p>
            <a:pPr marL="457200" indent="-457200">
              <a:lnSpc>
                <a:spcPct val="100000"/>
              </a:lnSpc>
              <a:buSzPct val="100000"/>
              <a:buFont typeface="Arial" panose="020B0604020202020204" pitchFamily="34" charset="0"/>
              <a:buChar char="•"/>
              <a:defRPr sz="2700"/>
            </a:pPr>
            <a:r>
              <a:rPr lang="en-GB" sz="2400"/>
              <a:t>Assessing students’ actual learning (cognitive and skill, surface or deep)</a:t>
            </a:r>
            <a:endParaRPr lang="en-GB" sz="2400">
              <a:cs typeface="Calibri"/>
            </a:endParaRPr>
          </a:p>
          <a:p>
            <a:pPr marL="457200" indent="-457200">
              <a:lnSpc>
                <a:spcPct val="100000"/>
              </a:lnSpc>
              <a:buSzPct val="100000"/>
              <a:buFont typeface="Arial" panose="020B0604020202020204" pitchFamily="34" charset="0"/>
              <a:buChar char="•"/>
              <a:defRPr sz="2700"/>
            </a:pPr>
            <a:r>
              <a:rPr lang="en-GB" sz="2400"/>
              <a:t>Arriving at a final grade for assessment</a:t>
            </a:r>
            <a:endParaRPr lang="en-GB" sz="2400">
              <a:cs typeface="Calibri" panose="020F0502020204030204"/>
            </a:endParaRPr>
          </a:p>
        </p:txBody>
      </p:sp>
    </p:spTree>
    <p:extLst>
      <p:ext uri="{BB962C8B-B14F-4D97-AF65-F5344CB8AC3E}">
        <p14:creationId xmlns:p14="http://schemas.microsoft.com/office/powerpoint/2010/main" val="138435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4000" b="1">
                <a:solidFill>
                  <a:srgbClr val="002D56"/>
                </a:solidFill>
                <a:latin typeface="+mn-lt"/>
                <a:ea typeface="GALAXIECOPERNICUS-SEMIBOLD" panose="02000000000000000000" pitchFamily="2" charset="77"/>
              </a:rPr>
              <a:t>What is it?</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2" name="TextBox 1">
            <a:extLst>
              <a:ext uri="{FF2B5EF4-FFF2-40B4-BE49-F238E27FC236}">
                <a16:creationId xmlns:a16="http://schemas.microsoft.com/office/drawing/2014/main" id="{DEC42071-C251-963A-7531-A3AD15B5867B}"/>
              </a:ext>
            </a:extLst>
          </p:cNvPr>
          <p:cNvSpPr txBox="1"/>
          <p:nvPr/>
        </p:nvSpPr>
        <p:spPr>
          <a:xfrm>
            <a:off x="572757" y="1252480"/>
            <a:ext cx="5791200" cy="4316566"/>
          </a:xfrm>
          <a:prstGeom prst="rect">
            <a:avLst/>
          </a:prstGeom>
          <a:noFill/>
        </p:spPr>
        <p:txBody>
          <a:bodyPr wrap="square" rtlCol="0">
            <a:spAutoFit/>
          </a:bodyPr>
          <a:lstStyle/>
          <a:p>
            <a:pPr marL="213995" indent="-213995" defTabSz="850391">
              <a:lnSpc>
                <a:spcPct val="100000"/>
              </a:lnSpc>
              <a:spcBef>
                <a:spcPts val="900"/>
              </a:spcBef>
              <a:buSzPct val="100000"/>
              <a:buChar char="•"/>
              <a:defRPr sz="2100"/>
            </a:pPr>
            <a:r>
              <a:rPr lang="en-GB"/>
              <a:t>Penney, D., Brooker, R., Hay, P., and </a:t>
            </a:r>
            <a:r>
              <a:rPr lang="en-GB" b="1"/>
              <a:t>Learning and teaching activities relate directly to intended learning outcomes and assessment tasks (Biggs and Tang, 2011);</a:t>
            </a:r>
          </a:p>
          <a:p>
            <a:pPr marL="213995" indent="-213995" defTabSz="850391">
              <a:lnSpc>
                <a:spcPct val="100000"/>
              </a:lnSpc>
              <a:spcBef>
                <a:spcPts val="900"/>
              </a:spcBef>
              <a:buSzPct val="100000"/>
              <a:buChar char="•"/>
              <a:defRPr sz="2100"/>
            </a:pPr>
            <a:r>
              <a:rPr lang="en-GB" b="1"/>
              <a:t>The learner constructs their own learning through relevant activities;</a:t>
            </a:r>
            <a:endParaRPr lang="en-GB" b="1">
              <a:cs typeface="Calibri" panose="020F0502020204030204"/>
            </a:endParaRPr>
          </a:p>
          <a:p>
            <a:pPr marL="213995" indent="-213995" defTabSz="850391">
              <a:lnSpc>
                <a:spcPct val="100000"/>
              </a:lnSpc>
              <a:spcBef>
                <a:spcPts val="900"/>
              </a:spcBef>
              <a:buSzPct val="100000"/>
              <a:buChar char="•"/>
              <a:defRPr sz="2100"/>
            </a:pPr>
            <a:r>
              <a:rPr lang="en-GB" b="1"/>
              <a:t>The role of the teacher is to create a supportive learning environment with relevant learning activities;</a:t>
            </a:r>
            <a:endParaRPr lang="en-GB" b="1">
              <a:cs typeface="Calibri" panose="020F0502020204030204"/>
            </a:endParaRPr>
          </a:p>
          <a:p>
            <a:pPr marL="213995" indent="-213995" defTabSz="850391">
              <a:lnSpc>
                <a:spcPct val="100000"/>
              </a:lnSpc>
              <a:spcBef>
                <a:spcPts val="900"/>
              </a:spcBef>
              <a:buSzPct val="100000"/>
              <a:buChar char="•"/>
              <a:defRPr sz="2100"/>
            </a:pPr>
            <a:r>
              <a:rPr lang="en-GB" b="1"/>
              <a:t>Impacted by external influences such as grade descriptors, benchmark statements, regulatory bodies and other institutional drivers.</a:t>
            </a:r>
            <a:r>
              <a:rPr lang="en-GB"/>
              <a:t> </a:t>
            </a:r>
          </a:p>
        </p:txBody>
      </p:sp>
      <p:pic>
        <p:nvPicPr>
          <p:cNvPr id="6" name="Screenshot 2021-06-30 at 14.30.47.png" descr="Screenshot 2021-06-30 at 14.30.47.png">
            <a:extLst>
              <a:ext uri="{FF2B5EF4-FFF2-40B4-BE49-F238E27FC236}">
                <a16:creationId xmlns:a16="http://schemas.microsoft.com/office/drawing/2014/main" id="{9BA5C426-CB17-AD02-3FF1-B9BFEE9EFD56}"/>
              </a:ext>
            </a:extLst>
          </p:cNvPr>
          <p:cNvPicPr>
            <a:picLocks noChangeAspect="1"/>
          </p:cNvPicPr>
          <p:nvPr/>
        </p:nvPicPr>
        <p:blipFill>
          <a:blip r:embed="rId6"/>
          <a:srcRect l="20450" t="3364" r="21720" b="20774"/>
          <a:stretch>
            <a:fillRect/>
          </a:stretch>
        </p:blipFill>
        <p:spPr>
          <a:xfrm>
            <a:off x="6662753" y="376898"/>
            <a:ext cx="4290158" cy="4151559"/>
          </a:xfrm>
          <a:prstGeom prst="rect">
            <a:avLst/>
          </a:prstGeom>
          <a:ln w="12700">
            <a:miter lim="400000"/>
          </a:ln>
        </p:spPr>
      </p:pic>
      <p:sp>
        <p:nvSpPr>
          <p:cNvPr id="7" name="TextBox 6">
            <a:extLst>
              <a:ext uri="{FF2B5EF4-FFF2-40B4-BE49-F238E27FC236}">
                <a16:creationId xmlns:a16="http://schemas.microsoft.com/office/drawing/2014/main" id="{128B4886-9BCB-4A1C-2B48-A504070584F2}"/>
              </a:ext>
            </a:extLst>
          </p:cNvPr>
          <p:cNvSpPr txBox="1"/>
          <p:nvPr/>
        </p:nvSpPr>
        <p:spPr>
          <a:xfrm>
            <a:off x="6659324" y="4586722"/>
            <a:ext cx="4427293" cy="1200329"/>
          </a:xfrm>
          <a:prstGeom prst="rect">
            <a:avLst/>
          </a:prstGeom>
          <a:noFill/>
        </p:spPr>
        <p:txBody>
          <a:bodyPr wrap="square" rtlCol="0">
            <a:spAutoFit/>
          </a:bodyPr>
          <a:lstStyle/>
          <a:p>
            <a:r>
              <a:rPr lang="en-GB" sz="1200"/>
              <a:t>Penney, D., Brooker, R., Hay, P., and Gillespie, L. (2009). Curriculum, pedagogy and assessment: three message systems of schooling and dimensions of quality physical education. </a:t>
            </a:r>
            <a:r>
              <a:rPr lang="en-GB" sz="1200" i="1"/>
              <a:t>Sport, Education &amp; Society.</a:t>
            </a:r>
            <a:r>
              <a:rPr lang="en-GB" sz="1200"/>
              <a:t> 14 (4), 421-422</a:t>
            </a:r>
            <a:r>
              <a:rPr lang="en-GB"/>
              <a:t>.</a:t>
            </a:r>
          </a:p>
          <a:p>
            <a:endParaRPr lang="en-GB"/>
          </a:p>
        </p:txBody>
      </p:sp>
    </p:spTree>
    <p:extLst>
      <p:ext uri="{BB962C8B-B14F-4D97-AF65-F5344CB8AC3E}">
        <p14:creationId xmlns:p14="http://schemas.microsoft.com/office/powerpoint/2010/main" val="79280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4000" b="1">
                <a:solidFill>
                  <a:srgbClr val="002D56"/>
                </a:solidFill>
                <a:latin typeface="+mn-lt"/>
                <a:ea typeface="GALAXIECOPERNICUS-SEMIBOLD" panose="02000000000000000000" pitchFamily="2" charset="77"/>
              </a:rPr>
              <a:t>Interactive Task</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572757" y="1288230"/>
            <a:ext cx="10189028" cy="4585871"/>
          </a:xfrm>
          <a:prstGeom prst="rect">
            <a:avLst/>
          </a:prstGeom>
          <a:noFill/>
        </p:spPr>
        <p:txBody>
          <a:bodyPr wrap="square">
            <a:spAutoFit/>
          </a:bodyPr>
          <a:lstStyle/>
          <a:p>
            <a:pPr>
              <a:defRPr sz="2700" b="1"/>
            </a:pPr>
            <a:r>
              <a:rPr lang="en-GB" sz="2800">
                <a:solidFill>
                  <a:schemeClr val="tx2"/>
                </a:solidFill>
              </a:rPr>
              <a:t>Constructive Alignment: </a:t>
            </a:r>
            <a:r>
              <a:rPr lang="en-GB" sz="2800" b="0">
                <a:solidFill>
                  <a:schemeClr val="tx2"/>
                </a:solidFill>
              </a:rPr>
              <a:t>An example…</a:t>
            </a:r>
          </a:p>
          <a:p>
            <a:pPr>
              <a:defRPr sz="2700" b="1"/>
            </a:pPr>
            <a:endParaRPr lang="en-GB" sz="2400">
              <a:solidFill>
                <a:schemeClr val="tx2"/>
              </a:solidFill>
            </a:endParaRPr>
          </a:p>
          <a:p>
            <a:pPr>
              <a:defRPr sz="2700" b="1"/>
            </a:pPr>
            <a:endParaRPr lang="en-GB" sz="2400" b="0">
              <a:solidFill>
                <a:schemeClr val="tx2"/>
              </a:solidFill>
            </a:endParaRPr>
          </a:p>
          <a:p>
            <a:pPr>
              <a:defRPr sz="2000">
                <a:solidFill>
                  <a:srgbClr val="133350"/>
                </a:solidFill>
                <a:latin typeface="GOTHAM-BOOK"/>
                <a:ea typeface="GOTHAM-BOOK"/>
                <a:cs typeface="GOTHAM-BOOK"/>
                <a:sym typeface="GOTHAM-BOOK"/>
              </a:defRPr>
            </a:pPr>
            <a:r>
              <a:rPr lang="en-GB" sz="2800" b="1">
                <a:solidFill>
                  <a:schemeClr val="tx2"/>
                </a:solidFill>
                <a:latin typeface="Calibri" panose="020F0502020204030204" pitchFamily="34" charset="0"/>
                <a:cs typeface="Calibri" panose="020F0502020204030204" pitchFamily="34" charset="0"/>
              </a:rPr>
              <a:t>In groups of 4 or 5:</a:t>
            </a:r>
          </a:p>
          <a:p>
            <a:pPr marL="342900" indent="-342900">
              <a:buSzPct val="100000"/>
              <a:buAutoNum type="arabicPeriod"/>
              <a:defRPr sz="2000">
                <a:solidFill>
                  <a:srgbClr val="133350"/>
                </a:solidFill>
                <a:latin typeface="GOTHAM-BOOK"/>
                <a:ea typeface="GOTHAM-BOOK"/>
                <a:cs typeface="GOTHAM-BOOK"/>
                <a:sym typeface="GOTHAM-BOOK"/>
              </a:defRPr>
            </a:pPr>
            <a:r>
              <a:rPr lang="en-GB" sz="2800" b="1">
                <a:solidFill>
                  <a:schemeClr val="tx2"/>
                </a:solidFill>
                <a:latin typeface="Calibri" panose="020F0502020204030204" pitchFamily="34" charset="0"/>
                <a:cs typeface="Calibri" panose="020F0502020204030204" pitchFamily="34" charset="0"/>
              </a:rPr>
              <a:t>Thinking of a particularly successful teaching experience, what do you think made this so successful? Share this experience with others..</a:t>
            </a:r>
          </a:p>
          <a:p>
            <a:pPr marL="342900" indent="-342900">
              <a:buSzPct val="100000"/>
              <a:buAutoNum type="arabicPeriod" startAt="2"/>
              <a:defRPr sz="2000">
                <a:solidFill>
                  <a:srgbClr val="133350"/>
                </a:solidFill>
                <a:latin typeface="GOTHAM-BOOK"/>
                <a:ea typeface="GOTHAM-BOOK"/>
                <a:cs typeface="GOTHAM-BOOK"/>
                <a:sym typeface="GOTHAM-BOOK"/>
              </a:defRPr>
            </a:pPr>
            <a:r>
              <a:rPr lang="en-GB" sz="2800" b="1">
                <a:solidFill>
                  <a:schemeClr val="tx2"/>
                </a:solidFill>
                <a:latin typeface="Calibri" panose="020F0502020204030204" pitchFamily="34" charset="0"/>
                <a:cs typeface="Calibri" panose="020F0502020204030204" pitchFamily="34" charset="0"/>
              </a:rPr>
              <a:t>Following this, try to link the concepts of Constructive Alignment to the experience.</a:t>
            </a:r>
          </a:p>
          <a:p>
            <a:pPr>
              <a:defRPr sz="2700" b="1"/>
            </a:pPr>
            <a:endParaRPr lang="en-GB" sz="2400" b="0">
              <a:solidFill>
                <a:schemeClr val="tx2"/>
              </a:solidFill>
            </a:endParaRPr>
          </a:p>
          <a:p>
            <a:pPr>
              <a:lnSpc>
                <a:spcPct val="100000"/>
              </a:lnSpc>
              <a:defRPr sz="2700" b="1"/>
            </a:pPr>
            <a:endParaRPr lang="en-GB" sz="2400">
              <a:cs typeface="Calibri" panose="020F0502020204030204"/>
            </a:endParaRPr>
          </a:p>
        </p:txBody>
      </p:sp>
      <p:pic>
        <p:nvPicPr>
          <p:cNvPr id="2" name="Screenshot 2021-06-30 at 14.30.47.png" descr="Screenshot 2021-06-30 at 14.30.47.png">
            <a:extLst>
              <a:ext uri="{FF2B5EF4-FFF2-40B4-BE49-F238E27FC236}">
                <a16:creationId xmlns:a16="http://schemas.microsoft.com/office/drawing/2014/main" id="{4475536E-4C37-B50E-D486-375ED0F6EA88}"/>
              </a:ext>
            </a:extLst>
          </p:cNvPr>
          <p:cNvPicPr>
            <a:picLocks noChangeAspect="1"/>
          </p:cNvPicPr>
          <p:nvPr/>
        </p:nvPicPr>
        <p:blipFill>
          <a:blip r:embed="rId6"/>
          <a:srcRect l="20450" t="3364" r="21720" b="20774"/>
          <a:stretch>
            <a:fillRect/>
          </a:stretch>
        </p:blipFill>
        <p:spPr>
          <a:xfrm>
            <a:off x="9545639" y="1028552"/>
            <a:ext cx="1617394" cy="1509521"/>
          </a:xfrm>
          <a:prstGeom prst="rect">
            <a:avLst/>
          </a:prstGeom>
          <a:ln w="12700">
            <a:miter lim="400000"/>
          </a:ln>
        </p:spPr>
      </p:pic>
    </p:spTree>
    <p:extLst>
      <p:ext uri="{BB962C8B-B14F-4D97-AF65-F5344CB8AC3E}">
        <p14:creationId xmlns:p14="http://schemas.microsoft.com/office/powerpoint/2010/main" val="50552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4000" b="1">
                <a:solidFill>
                  <a:srgbClr val="002D56"/>
                </a:solidFill>
                <a:latin typeface="Calibri"/>
              </a:rPr>
              <a:t>Constructive Alignment: Closing the loop</a:t>
            </a:r>
            <a:br>
              <a:rPr lang="en-GB" sz="4000" b="1">
                <a:latin typeface="Calibri"/>
              </a:rPr>
            </a:br>
            <a:endParaRPr lang="en-GB" sz="4000" b="1">
              <a:solidFill>
                <a:srgbClr val="002D56"/>
              </a:solidFill>
              <a:latin typeface="+mn-lt"/>
              <a:ea typeface="GALAXIECOPERNICUS-SEMIBOLD" panose="02000000000000000000" pitchFamily="2" charset="77"/>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619378" y="1709057"/>
            <a:ext cx="10813700" cy="4791055"/>
          </a:xfrm>
          <a:prstGeom prst="rect">
            <a:avLst/>
          </a:prstGeom>
          <a:noFill/>
        </p:spPr>
        <p:txBody>
          <a:bodyPr wrap="square">
            <a:spAutoFit/>
          </a:bodyPr>
          <a:lstStyle/>
          <a:p>
            <a:pPr>
              <a:spcBef>
                <a:spcPts val="600"/>
              </a:spcBef>
              <a:defRPr sz="2000">
                <a:solidFill>
                  <a:srgbClr val="002060"/>
                </a:solidFill>
                <a:latin typeface="+mj-lt"/>
                <a:ea typeface="+mj-ea"/>
                <a:cs typeface="+mj-cs"/>
                <a:sym typeface="Calibri"/>
              </a:defRPr>
            </a:pPr>
            <a:r>
              <a:rPr lang="en-GB" sz="2800" b="1">
                <a:solidFill>
                  <a:schemeClr val="tx2"/>
                </a:solidFill>
                <a:latin typeface="Calibri" panose="020F0502020204030204" pitchFamily="34" charset="0"/>
                <a:cs typeface="Calibri" panose="020F0502020204030204" pitchFamily="34" charset="0"/>
              </a:rPr>
              <a:t>To plan effectively for any learning event, however small, we need to consider the core components:</a:t>
            </a:r>
            <a:br>
              <a:rPr lang="en-GB" sz="2400" b="1">
                <a:solidFill>
                  <a:schemeClr val="tx2"/>
                </a:solidFill>
                <a:latin typeface="Calibri" panose="020F0502020204030204" pitchFamily="34" charset="0"/>
                <a:cs typeface="Calibri" panose="020F0502020204030204" pitchFamily="34" charset="0"/>
              </a:rPr>
            </a:br>
            <a:endParaRPr lang="en-GB" sz="2400" b="1">
              <a:solidFill>
                <a:schemeClr val="tx2"/>
              </a:solidFill>
              <a:latin typeface="Calibri" panose="020F0502020204030204" pitchFamily="34" charset="0"/>
              <a:cs typeface="Calibri" panose="020F0502020204030204" pitchFamily="34" charset="0"/>
            </a:endParaRPr>
          </a:p>
          <a:p>
            <a:pPr marL="200025" indent="-200025" algn="just">
              <a:spcBef>
                <a:spcPts val="1000"/>
              </a:spcBef>
              <a:buSzPct val="100000"/>
              <a:buChar char="•"/>
              <a:defRPr>
                <a:solidFill>
                  <a:srgbClr val="002060"/>
                </a:solidFill>
                <a:latin typeface="+mj-lt"/>
                <a:ea typeface="+mj-ea"/>
                <a:cs typeface="+mj-cs"/>
                <a:sym typeface="Calibri"/>
              </a:defRPr>
            </a:pPr>
            <a:r>
              <a:rPr lang="en-GB" sz="2400" b="1">
                <a:latin typeface="Calibri" panose="020F0502020204030204" pitchFamily="34" charset="0"/>
                <a:cs typeface="Calibri" panose="020F0502020204030204" pitchFamily="34" charset="0"/>
              </a:rPr>
              <a:t>Defining Intended Learning Outcomes (ILOs)</a:t>
            </a:r>
          </a:p>
          <a:p>
            <a:pPr marL="200025" indent="-200025" algn="just">
              <a:spcBef>
                <a:spcPts val="1000"/>
              </a:spcBef>
              <a:buSzPct val="100000"/>
              <a:buChar char="•"/>
              <a:defRPr>
                <a:solidFill>
                  <a:srgbClr val="002060"/>
                </a:solidFill>
                <a:latin typeface="+mj-lt"/>
                <a:ea typeface="+mj-ea"/>
                <a:cs typeface="+mj-cs"/>
                <a:sym typeface="Calibri"/>
              </a:defRPr>
            </a:pPr>
            <a:r>
              <a:rPr lang="en-GB" sz="2400" b="1">
                <a:latin typeface="Calibri" panose="020F0502020204030204" pitchFamily="34" charset="0"/>
                <a:cs typeface="Calibri" panose="020F0502020204030204" pitchFamily="34" charset="0"/>
              </a:rPr>
              <a:t>Choosing teaching and learning activities that lead to the achievement of the ILOs</a:t>
            </a:r>
          </a:p>
          <a:p>
            <a:pPr marL="200025" indent="-200025" algn="just">
              <a:spcBef>
                <a:spcPts val="1000"/>
              </a:spcBef>
              <a:buSzPct val="100000"/>
              <a:buChar char="•"/>
              <a:defRPr>
                <a:solidFill>
                  <a:srgbClr val="002060"/>
                </a:solidFill>
                <a:latin typeface="+mj-lt"/>
                <a:ea typeface="+mj-ea"/>
                <a:cs typeface="+mj-cs"/>
                <a:sym typeface="Calibri"/>
              </a:defRPr>
            </a:pPr>
            <a:r>
              <a:rPr lang="en-GB" sz="2400" b="1">
                <a:latin typeface="Calibri" panose="020F0502020204030204" pitchFamily="34" charset="0"/>
                <a:cs typeface="Calibri" panose="020F0502020204030204" pitchFamily="34" charset="0"/>
              </a:rPr>
              <a:t>Assessing students’ actual learning (cognitive and skill, surface or deep)</a:t>
            </a:r>
          </a:p>
          <a:p>
            <a:pPr marL="200025" indent="-200025" algn="just">
              <a:spcBef>
                <a:spcPts val="1000"/>
              </a:spcBef>
              <a:buSzPct val="100000"/>
              <a:buChar char="•"/>
              <a:defRPr>
                <a:solidFill>
                  <a:srgbClr val="002060"/>
                </a:solidFill>
                <a:latin typeface="+mj-lt"/>
                <a:ea typeface="+mj-ea"/>
                <a:cs typeface="+mj-cs"/>
                <a:sym typeface="Calibri"/>
              </a:defRPr>
            </a:pPr>
            <a:r>
              <a:rPr lang="en-GB" sz="2400" b="1">
                <a:latin typeface="Calibri" panose="020F0502020204030204" pitchFamily="34" charset="0"/>
                <a:cs typeface="Calibri" panose="020F0502020204030204" pitchFamily="34" charset="0"/>
              </a:rPr>
              <a:t>Arriving at a final grade for assessment</a:t>
            </a:r>
          </a:p>
          <a:p>
            <a:pPr>
              <a:defRPr sz="2700" b="1"/>
            </a:pPr>
            <a:endParaRPr lang="en-GB" sz="2400">
              <a:solidFill>
                <a:schemeClr val="tx2"/>
              </a:solidFill>
            </a:endParaRPr>
          </a:p>
          <a:p>
            <a:pPr>
              <a:defRPr sz="2700" b="1"/>
            </a:pPr>
            <a:endParaRPr lang="en-GB" sz="2400" b="0">
              <a:solidFill>
                <a:schemeClr val="tx2"/>
              </a:solidFill>
            </a:endParaRPr>
          </a:p>
          <a:p>
            <a:pPr>
              <a:defRPr sz="2000">
                <a:solidFill>
                  <a:srgbClr val="133350"/>
                </a:solidFill>
                <a:latin typeface="GOTHAM-BOOK"/>
                <a:ea typeface="GOTHAM-BOOK"/>
                <a:cs typeface="GOTHAM-BOOK"/>
                <a:sym typeface="GOTHAM-BOOK"/>
              </a:defRPr>
            </a:pPr>
            <a:endParaRPr lang="en-GB" sz="2400" b="0">
              <a:solidFill>
                <a:schemeClr val="tx2"/>
              </a:solidFill>
            </a:endParaRPr>
          </a:p>
          <a:p>
            <a:pPr>
              <a:lnSpc>
                <a:spcPct val="100000"/>
              </a:lnSpc>
              <a:defRPr sz="2700" b="1"/>
            </a:pPr>
            <a:endParaRPr lang="en-GB" sz="2400">
              <a:cs typeface="Calibri" panose="020F0502020204030204"/>
            </a:endParaRPr>
          </a:p>
        </p:txBody>
      </p:sp>
    </p:spTree>
    <p:extLst>
      <p:ext uri="{BB962C8B-B14F-4D97-AF65-F5344CB8AC3E}">
        <p14:creationId xmlns:p14="http://schemas.microsoft.com/office/powerpoint/2010/main" val="29622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3600" b="1">
                <a:solidFill>
                  <a:schemeClr val="tx2"/>
                </a:solidFill>
                <a:latin typeface="+mn-lt"/>
              </a:rPr>
              <a:t>What is the impact of positive Constructive Alignment?</a:t>
            </a:r>
            <a:br>
              <a:rPr lang="en-GB" sz="1600"/>
            </a:br>
            <a:br>
              <a:rPr lang="en-GB" sz="4000" b="1">
                <a:latin typeface="Calibri"/>
              </a:rPr>
            </a:br>
            <a:endParaRPr lang="en-GB" sz="4000" b="1">
              <a:solidFill>
                <a:srgbClr val="002D56"/>
              </a:solidFill>
              <a:latin typeface="+mn-lt"/>
              <a:ea typeface="GALAXIECOPERNICUS-SEMIBOLD" panose="02000000000000000000" pitchFamily="2" charset="77"/>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689150" y="2859324"/>
            <a:ext cx="10813700" cy="1631216"/>
          </a:xfrm>
          <a:prstGeom prst="rect">
            <a:avLst/>
          </a:prstGeom>
          <a:noFill/>
        </p:spPr>
        <p:txBody>
          <a:bodyPr wrap="square">
            <a:spAutoFit/>
          </a:bodyPr>
          <a:lstStyle/>
          <a:p>
            <a:pPr>
              <a:spcBef>
                <a:spcPts val="600"/>
              </a:spcBef>
              <a:defRPr sz="2000">
                <a:solidFill>
                  <a:srgbClr val="002060"/>
                </a:solidFill>
                <a:latin typeface="+mj-lt"/>
                <a:ea typeface="+mj-ea"/>
                <a:cs typeface="+mj-cs"/>
                <a:sym typeface="Calibri"/>
              </a:defRPr>
            </a:pPr>
            <a:endParaRPr lang="en-GB" sz="2400">
              <a:solidFill>
                <a:schemeClr val="tx2"/>
              </a:solidFill>
            </a:endParaRPr>
          </a:p>
          <a:p>
            <a:pPr>
              <a:defRPr sz="2700" b="1"/>
            </a:pPr>
            <a:endParaRPr lang="en-GB" sz="2400" b="0">
              <a:solidFill>
                <a:schemeClr val="tx2"/>
              </a:solidFill>
            </a:endParaRPr>
          </a:p>
          <a:p>
            <a:pPr>
              <a:defRPr sz="2000">
                <a:solidFill>
                  <a:srgbClr val="133350"/>
                </a:solidFill>
                <a:latin typeface="GOTHAM-BOOK"/>
                <a:ea typeface="GOTHAM-BOOK"/>
                <a:cs typeface="GOTHAM-BOOK"/>
                <a:sym typeface="GOTHAM-BOOK"/>
              </a:defRPr>
            </a:pPr>
            <a:endParaRPr lang="en-GB" sz="2400" b="0">
              <a:solidFill>
                <a:schemeClr val="tx2"/>
              </a:solidFill>
            </a:endParaRPr>
          </a:p>
          <a:p>
            <a:pPr>
              <a:lnSpc>
                <a:spcPct val="100000"/>
              </a:lnSpc>
              <a:defRPr sz="2700" b="1"/>
            </a:pPr>
            <a:endParaRPr lang="en-GB" sz="2400">
              <a:cs typeface="Calibri" panose="020F0502020204030204"/>
            </a:endParaRPr>
          </a:p>
        </p:txBody>
      </p:sp>
      <p:sp>
        <p:nvSpPr>
          <p:cNvPr id="7" name="Text Placeholder 2">
            <a:extLst>
              <a:ext uri="{FF2B5EF4-FFF2-40B4-BE49-F238E27FC236}">
                <a16:creationId xmlns:a16="http://schemas.microsoft.com/office/drawing/2014/main" id="{25082E00-BB8D-385D-6C8D-E49801EC1C7C}"/>
              </a:ext>
            </a:extLst>
          </p:cNvPr>
          <p:cNvSpPr txBox="1">
            <a:spLocks/>
          </p:cNvSpPr>
          <p:nvPr/>
        </p:nvSpPr>
        <p:spPr>
          <a:xfrm>
            <a:off x="3251803" y="1985762"/>
            <a:ext cx="8530565" cy="3828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sz="3000"/>
            </a:pPr>
            <a:r>
              <a:rPr lang="en-GB" sz="3000" b="1"/>
              <a:t>Surface learning:</a:t>
            </a:r>
            <a:r>
              <a:rPr lang="en-GB" sz="3000"/>
              <a:t> associated with acceptance, memorisation, and surface retention of information</a:t>
            </a:r>
          </a:p>
          <a:p>
            <a:pPr>
              <a:defRPr sz="3000"/>
            </a:pPr>
            <a:endParaRPr lang="en-GB" sz="3000"/>
          </a:p>
          <a:p>
            <a:pPr>
              <a:defRPr sz="3000"/>
            </a:pPr>
            <a:endParaRPr lang="en-GB" sz="3000"/>
          </a:p>
          <a:p>
            <a:pPr>
              <a:defRPr sz="3000"/>
            </a:pPr>
            <a:r>
              <a:rPr lang="en-GB" sz="3000" b="1"/>
              <a:t>Deep learning:</a:t>
            </a:r>
            <a:r>
              <a:rPr lang="en-GB" sz="3000"/>
              <a:t> associated with understanding, connecting concepts and critical analysis</a:t>
            </a:r>
          </a:p>
        </p:txBody>
      </p:sp>
      <p:sp>
        <p:nvSpPr>
          <p:cNvPr id="8" name="Dingbat X">
            <a:extLst>
              <a:ext uri="{FF2B5EF4-FFF2-40B4-BE49-F238E27FC236}">
                <a16:creationId xmlns:a16="http://schemas.microsoft.com/office/drawing/2014/main" id="{2D26CB4F-1400-5F34-3297-E4C978346491}"/>
              </a:ext>
            </a:extLst>
          </p:cNvPr>
          <p:cNvSpPr/>
          <p:nvPr/>
        </p:nvSpPr>
        <p:spPr>
          <a:xfrm>
            <a:off x="1212773" y="1576917"/>
            <a:ext cx="1566826" cy="1851469"/>
          </a:xfrm>
          <a:custGeom>
            <a:avLst/>
            <a:gdLst/>
            <a:ahLst/>
            <a:cxnLst>
              <a:cxn ang="0">
                <a:pos x="wd2" y="hd2"/>
              </a:cxn>
              <a:cxn ang="5400000">
                <a:pos x="wd2" y="hd2"/>
              </a:cxn>
              <a:cxn ang="10800000">
                <a:pos x="wd2" y="hd2"/>
              </a:cxn>
              <a:cxn ang="16200000">
                <a:pos x="wd2" y="hd2"/>
              </a:cxn>
            </a:cxnLst>
            <a:rect l="0" t="0" r="r" b="b"/>
            <a:pathLst>
              <a:path w="21484" h="21548"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2"/>
          </a:solidFill>
          <a:ln w="12700">
            <a:miter lim="400000"/>
          </a:ln>
        </p:spPr>
        <p:txBody>
          <a:bodyPr lIns="45718" tIns="45718" rIns="45718" bIns="45718" anchor="ctr"/>
          <a:lstStyle/>
          <a:p>
            <a:endParaRPr/>
          </a:p>
        </p:txBody>
      </p:sp>
      <p:sp>
        <p:nvSpPr>
          <p:cNvPr id="9" name="Dingbat Tick">
            <a:extLst>
              <a:ext uri="{FF2B5EF4-FFF2-40B4-BE49-F238E27FC236}">
                <a16:creationId xmlns:a16="http://schemas.microsoft.com/office/drawing/2014/main" id="{DB8C920B-6AE3-654F-ACCC-3FEE9D92A00B}"/>
              </a:ext>
            </a:extLst>
          </p:cNvPr>
          <p:cNvSpPr/>
          <p:nvPr/>
        </p:nvSpPr>
        <p:spPr>
          <a:xfrm>
            <a:off x="1107225" y="3862303"/>
            <a:ext cx="1777921" cy="1689492"/>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5"/>
          </a:solidFill>
          <a:ln w="12700">
            <a:miter lim="400000"/>
          </a:ln>
        </p:spPr>
        <p:txBody>
          <a:bodyPr lIns="45718" tIns="45718" rIns="45718" bIns="45718" anchor="ctr"/>
          <a:lstStyle/>
          <a:p>
            <a:endParaRPr/>
          </a:p>
        </p:txBody>
      </p:sp>
    </p:spTree>
    <p:extLst>
      <p:ext uri="{BB962C8B-B14F-4D97-AF65-F5344CB8AC3E}">
        <p14:creationId xmlns:p14="http://schemas.microsoft.com/office/powerpoint/2010/main" val="374497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4000" b="1">
                <a:solidFill>
                  <a:schemeClr val="tx2"/>
                </a:solidFill>
                <a:latin typeface="Calibri"/>
              </a:rPr>
              <a:t>Constructive Alignment: Interactive Task</a:t>
            </a:r>
            <a:br>
              <a:rPr lang="en-GB" sz="4000" b="1">
                <a:latin typeface="Calibri"/>
              </a:rPr>
            </a:br>
            <a:endParaRPr lang="en-GB" sz="4000" b="1">
              <a:solidFill>
                <a:srgbClr val="002D56"/>
              </a:solidFill>
              <a:latin typeface="+mn-lt"/>
              <a:ea typeface="GALAXIECOPERNICUS-SEMIBOLD" panose="02000000000000000000" pitchFamily="2" charset="77"/>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640255" y="1532123"/>
            <a:ext cx="10813700" cy="6555641"/>
          </a:xfrm>
          <a:prstGeom prst="rect">
            <a:avLst/>
          </a:prstGeom>
          <a:noFill/>
        </p:spPr>
        <p:txBody>
          <a:bodyPr wrap="square" lIns="91440" tIns="45720" rIns="91440" bIns="45720" anchor="t">
            <a:spAutoFit/>
          </a:bodyPr>
          <a:lstStyle/>
          <a:p>
            <a:r>
              <a:rPr lang="en-GB" sz="3600" b="1">
                <a:solidFill>
                  <a:srgbClr val="002D56"/>
                </a:solidFill>
                <a:latin typeface="Calibri"/>
                <a:cs typeface="Calibri"/>
              </a:rPr>
              <a:t>Working in groups of 5 </a:t>
            </a:r>
            <a:br>
              <a:rPr lang="en-GB" sz="3600" b="1">
                <a:solidFill>
                  <a:srgbClr val="002D56"/>
                </a:solidFill>
                <a:latin typeface="Calibri"/>
                <a:cs typeface="Calibri"/>
              </a:rPr>
            </a:br>
            <a:endParaRPr lang="en-GB" sz="3600" b="1">
              <a:solidFill>
                <a:srgbClr val="002D56"/>
              </a:solidFill>
              <a:latin typeface="Calibri" panose="020F0502020204030204" pitchFamily="34" charset="0"/>
              <a:cs typeface="Calibri" panose="020F0502020204030204" pitchFamily="34" charset="0"/>
            </a:endParaRPr>
          </a:p>
          <a:p>
            <a:r>
              <a:rPr lang="en-GB" sz="2800">
                <a:solidFill>
                  <a:srgbClr val="002D56"/>
                </a:solidFill>
                <a:latin typeface="Calibri"/>
                <a:ea typeface="Calibri"/>
                <a:cs typeface="Calibri"/>
              </a:rPr>
              <a:t>Take an existing module descriptor, teaching activities and assessment examples to ask the question: </a:t>
            </a:r>
            <a:br>
              <a:rPr lang="en-GB" sz="2800">
                <a:solidFill>
                  <a:srgbClr val="002D56"/>
                </a:solidFill>
                <a:latin typeface="Calibri"/>
                <a:ea typeface="Calibri"/>
                <a:cs typeface="Calibri"/>
              </a:rPr>
            </a:br>
            <a:br>
              <a:rPr lang="en-GB" sz="2800">
                <a:latin typeface="Calibri"/>
                <a:ea typeface="Calibri"/>
                <a:cs typeface="Calibri"/>
              </a:rPr>
            </a:br>
            <a:r>
              <a:rPr lang="en-GB" sz="2800">
                <a:solidFill>
                  <a:srgbClr val="002D56"/>
                </a:solidFill>
                <a:latin typeface="Calibri"/>
                <a:ea typeface="Calibri"/>
                <a:cs typeface="Calibri"/>
              </a:rPr>
              <a:t>Do the learning outcomes, assessment and teaching </a:t>
            </a:r>
            <a:r>
              <a:rPr lang="en-GB" sz="2800" b="1">
                <a:solidFill>
                  <a:srgbClr val="002D56"/>
                </a:solidFill>
                <a:latin typeface="Calibri"/>
                <a:ea typeface="Calibri"/>
                <a:cs typeface="Calibri"/>
              </a:rPr>
              <a:t>align </a:t>
            </a:r>
            <a:r>
              <a:rPr lang="en-GB" sz="2800">
                <a:solidFill>
                  <a:srgbClr val="002D56"/>
                </a:solidFill>
                <a:latin typeface="Calibri"/>
                <a:ea typeface="Calibri"/>
                <a:cs typeface="Calibri"/>
              </a:rPr>
              <a:t>to enable effective student learning? Is there scope for improvement?</a:t>
            </a:r>
          </a:p>
          <a:p>
            <a:r>
              <a:rPr lang="en-GB" sz="2800">
                <a:solidFill>
                  <a:srgbClr val="002D56"/>
                </a:solidFill>
                <a:latin typeface="Calibri"/>
                <a:ea typeface="Calibri"/>
                <a:cs typeface="Calibri"/>
              </a:rPr>
              <a:t>How might the module be improved?</a:t>
            </a:r>
            <a:endParaRPr lang="en-GB" sz="2800">
              <a:solidFill>
                <a:srgbClr val="002D56"/>
              </a:solidFill>
              <a:latin typeface="Calibri" panose="020F0502020204030204" pitchFamily="34" charset="0"/>
              <a:ea typeface="Calibri"/>
              <a:cs typeface="Calibri" panose="020F0502020204030204" pitchFamily="34" charset="0"/>
            </a:endParaRPr>
          </a:p>
          <a:p>
            <a:endParaRPr lang="en-GB" sz="2800">
              <a:solidFill>
                <a:srgbClr val="002D56"/>
              </a:solidFill>
              <a:latin typeface="Calibri" panose="020F0502020204030204" pitchFamily="34" charset="0"/>
              <a:ea typeface="Calibri" panose="020F0502020204030204" pitchFamily="34" charset="0"/>
              <a:cs typeface="Calibri" panose="020F0502020204030204" pitchFamily="34" charset="0"/>
            </a:endParaRPr>
          </a:p>
          <a:p>
            <a:pPr algn="l"/>
            <a:endParaRPr lang="en-GB" sz="2800" i="1">
              <a:solidFill>
                <a:srgbClr val="002D56"/>
              </a:solidFill>
              <a:latin typeface="Calibri" panose="020F0502020204030204" pitchFamily="34" charset="0"/>
              <a:ea typeface="Calibri"/>
              <a:cs typeface="Calibri" panose="020F0502020204030204" pitchFamily="34" charset="0"/>
            </a:endParaRPr>
          </a:p>
          <a:p>
            <a:pPr>
              <a:defRPr sz="2700" b="1"/>
            </a:pPr>
            <a:endParaRPr lang="en-GB" sz="2800">
              <a:solidFill>
                <a:srgbClr val="002D56"/>
              </a:solidFill>
              <a:latin typeface="Calibri" panose="020F0502020204030204" pitchFamily="34" charset="0"/>
              <a:ea typeface="Calibri" panose="020F0502020204030204" pitchFamily="34" charset="0"/>
              <a:cs typeface="Calibri" panose="020F0502020204030204" pitchFamily="34" charset="0"/>
            </a:endParaRPr>
          </a:p>
          <a:p>
            <a:pPr>
              <a:defRPr sz="2700" b="1"/>
            </a:pPr>
            <a:endParaRPr lang="en-GB" sz="2400" b="1">
              <a:solidFill>
                <a:schemeClr val="tx2"/>
              </a:solidFill>
              <a:ea typeface="Calibri" panose="020F0502020204030204"/>
              <a:cs typeface="Calibri" panose="020F0502020204030204"/>
            </a:endParaRPr>
          </a:p>
          <a:p>
            <a:pPr>
              <a:defRPr sz="2000">
                <a:solidFill>
                  <a:srgbClr val="133350"/>
                </a:solidFill>
                <a:latin typeface="GOTHAM-BOOK"/>
                <a:ea typeface="GOTHAM-BOOK"/>
                <a:cs typeface="GOTHAM-BOOK"/>
                <a:sym typeface="GOTHAM-BOOK"/>
              </a:defRPr>
            </a:pPr>
            <a:endParaRPr lang="en-GB" sz="2400" b="0">
              <a:solidFill>
                <a:schemeClr val="tx2"/>
              </a:solidFill>
              <a:latin typeface="Calibri" panose="020F0502020204030204"/>
              <a:ea typeface="Calibri" panose="020F0502020204030204"/>
              <a:cs typeface="Calibri" panose="020F0502020204030204"/>
            </a:endParaRPr>
          </a:p>
          <a:p>
            <a:pPr>
              <a:lnSpc>
                <a:spcPct val="100000"/>
              </a:lnSpc>
              <a:defRPr sz="2700" b="1"/>
            </a:pPr>
            <a:endParaRPr lang="en-GB" sz="2400">
              <a:solidFill>
                <a:srgbClr val="44546A"/>
              </a:solidFill>
              <a:latin typeface="GOTHAM-BOOK"/>
              <a:cs typeface="Calibri" panose="020F0502020204030204"/>
            </a:endParaRPr>
          </a:p>
          <a:p>
            <a:pPr>
              <a:defRPr sz="2700" b="1"/>
            </a:pPr>
            <a:endParaRPr lang="en-GB" sz="2400">
              <a:ea typeface="Calibri" panose="020F0502020204030204"/>
              <a:cs typeface="Calibri" panose="020F0502020204030204"/>
            </a:endParaRPr>
          </a:p>
        </p:txBody>
      </p:sp>
    </p:spTree>
    <p:extLst>
      <p:ext uri="{BB962C8B-B14F-4D97-AF65-F5344CB8AC3E}">
        <p14:creationId xmlns:p14="http://schemas.microsoft.com/office/powerpoint/2010/main" val="31561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3200" b="1">
                <a:solidFill>
                  <a:srgbClr val="002D56"/>
                </a:solidFill>
                <a:latin typeface="Calibri" panose="020F0502020204030204" pitchFamily="34" charset="0"/>
                <a:cs typeface="Calibri" panose="020F0502020204030204" pitchFamily="34" charset="0"/>
              </a:rPr>
              <a:t>Constructive Alignment: Negotiating the Terms under Assessment</a:t>
            </a:r>
            <a:br>
              <a:rPr lang="en-GB" sz="3200" b="0"/>
            </a:br>
            <a:br>
              <a:rPr lang="en-GB" sz="4000" b="1">
                <a:latin typeface="Calibri"/>
              </a:rPr>
            </a:br>
            <a:endParaRPr lang="en-GB" sz="4000" b="1">
              <a:solidFill>
                <a:srgbClr val="002D56"/>
              </a:solidFill>
              <a:latin typeface="+mn-lt"/>
              <a:ea typeface="GALAXIECOPERNICUS-SEMIBOLD" panose="02000000000000000000" pitchFamily="2" charset="77"/>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758389" y="1337670"/>
            <a:ext cx="10813700" cy="5586145"/>
          </a:xfrm>
          <a:prstGeom prst="rect">
            <a:avLst/>
          </a:prstGeom>
          <a:noFill/>
        </p:spPr>
        <p:txBody>
          <a:bodyPr wrap="square" lIns="91440" tIns="45720" rIns="91440" bIns="45720" anchor="t">
            <a:spAutoFit/>
          </a:bodyPr>
          <a:lstStyle/>
          <a:p>
            <a:pPr defTabSz="777240">
              <a:spcBef>
                <a:spcPts val="800"/>
              </a:spcBef>
              <a:defRPr sz="2465"/>
            </a:pPr>
            <a:r>
              <a:rPr lang="en-GB" sz="2800" b="1">
                <a:solidFill>
                  <a:srgbClr val="002D56"/>
                </a:solidFill>
                <a:latin typeface="Calibri"/>
                <a:ea typeface="Calibri"/>
                <a:cs typeface="Calibri"/>
              </a:rPr>
              <a:t>Can you define the following, and rank them:</a:t>
            </a:r>
          </a:p>
          <a:p>
            <a:pPr defTabSz="777240">
              <a:spcBef>
                <a:spcPts val="900"/>
              </a:spcBef>
              <a:defRPr sz="2465"/>
            </a:pPr>
            <a:r>
              <a:rPr lang="en-GB" sz="2800" b="1">
                <a:solidFill>
                  <a:srgbClr val="002D56"/>
                </a:solidFill>
                <a:latin typeface="Calibri" panose="020F0502020204030204" pitchFamily="34" charset="0"/>
                <a:cs typeface="Calibri" panose="020F0502020204030204" pitchFamily="34" charset="0"/>
              </a:rPr>
              <a:t>Knowledge</a:t>
            </a:r>
          </a:p>
          <a:p>
            <a:pPr defTabSz="777240">
              <a:spcBef>
                <a:spcPts val="900"/>
              </a:spcBef>
              <a:defRPr sz="2465"/>
            </a:pPr>
            <a:r>
              <a:rPr lang="en-GB" sz="2800" b="1">
                <a:solidFill>
                  <a:srgbClr val="002D56"/>
                </a:solidFill>
                <a:latin typeface="Calibri" panose="020F0502020204030204" pitchFamily="34" charset="0"/>
                <a:cs typeface="Calibri" panose="020F0502020204030204" pitchFamily="34" charset="0"/>
              </a:rPr>
              <a:t>Application</a:t>
            </a:r>
          </a:p>
          <a:p>
            <a:pPr defTabSz="777240">
              <a:spcBef>
                <a:spcPts val="900"/>
              </a:spcBef>
              <a:defRPr sz="2465"/>
            </a:pPr>
            <a:r>
              <a:rPr lang="en-GB" sz="2800" b="1">
                <a:solidFill>
                  <a:srgbClr val="002D56"/>
                </a:solidFill>
                <a:latin typeface="Calibri" panose="020F0502020204030204" pitchFamily="34" charset="0"/>
                <a:cs typeface="Calibri" panose="020F0502020204030204" pitchFamily="34" charset="0"/>
              </a:rPr>
              <a:t>Evaluation</a:t>
            </a:r>
          </a:p>
          <a:p>
            <a:pPr defTabSz="777240">
              <a:spcBef>
                <a:spcPts val="900"/>
              </a:spcBef>
              <a:defRPr sz="2465"/>
            </a:pPr>
            <a:r>
              <a:rPr lang="en-GB" sz="2800" b="1">
                <a:solidFill>
                  <a:srgbClr val="002D56"/>
                </a:solidFill>
                <a:latin typeface="Calibri" panose="020F0502020204030204" pitchFamily="34" charset="0"/>
                <a:cs typeface="Calibri" panose="020F0502020204030204" pitchFamily="34" charset="0"/>
              </a:rPr>
              <a:t>Comprehension</a:t>
            </a:r>
          </a:p>
          <a:p>
            <a:pPr defTabSz="777240">
              <a:spcBef>
                <a:spcPts val="900"/>
              </a:spcBef>
              <a:defRPr sz="2465"/>
            </a:pPr>
            <a:r>
              <a:rPr lang="en-GB" sz="2800" b="1">
                <a:solidFill>
                  <a:srgbClr val="002D56"/>
                </a:solidFill>
                <a:latin typeface="Calibri" panose="020F0502020204030204" pitchFamily="34" charset="0"/>
                <a:cs typeface="Calibri" panose="020F0502020204030204" pitchFamily="34" charset="0"/>
              </a:rPr>
              <a:t>Synthesis</a:t>
            </a:r>
          </a:p>
          <a:p>
            <a:pPr defTabSz="777240">
              <a:spcBef>
                <a:spcPts val="900"/>
              </a:spcBef>
              <a:defRPr sz="2465"/>
            </a:pPr>
            <a:r>
              <a:rPr lang="en-GB" sz="2800" b="1">
                <a:solidFill>
                  <a:srgbClr val="002D56"/>
                </a:solidFill>
                <a:latin typeface="Calibri" panose="020F0502020204030204" pitchFamily="34" charset="0"/>
                <a:cs typeface="Calibri" panose="020F0502020204030204" pitchFamily="34" charset="0"/>
              </a:rPr>
              <a:t>Analysis</a:t>
            </a:r>
          </a:p>
          <a:p>
            <a:pPr algn="l"/>
            <a:endParaRPr lang="en-GB">
              <a:solidFill>
                <a:srgbClr val="002D56"/>
              </a:solidFill>
              <a:latin typeface="Calibri" panose="020F0502020204030204" pitchFamily="34" charset="0"/>
              <a:cs typeface="Calibri" panose="020F0502020204030204" pitchFamily="34" charset="0"/>
            </a:endParaRPr>
          </a:p>
          <a:p>
            <a:pPr>
              <a:defRPr sz="2700" b="1"/>
            </a:pPr>
            <a:endParaRPr lang="en-GB">
              <a:solidFill>
                <a:schemeClr val="tx2"/>
              </a:solidFill>
            </a:endParaRPr>
          </a:p>
          <a:p>
            <a:pPr>
              <a:defRPr sz="2700" b="1"/>
            </a:pPr>
            <a:endParaRPr lang="en-GB" b="0">
              <a:solidFill>
                <a:schemeClr val="tx2"/>
              </a:solidFill>
            </a:endParaRPr>
          </a:p>
          <a:p>
            <a:pPr>
              <a:defRPr sz="2000">
                <a:solidFill>
                  <a:srgbClr val="133350"/>
                </a:solidFill>
                <a:latin typeface="GOTHAM-BOOK"/>
                <a:ea typeface="GOTHAM-BOOK"/>
                <a:cs typeface="GOTHAM-BOOK"/>
                <a:sym typeface="GOTHAM-BOOK"/>
              </a:defRPr>
            </a:pPr>
            <a:endParaRPr lang="en-GB" b="0">
              <a:solidFill>
                <a:schemeClr val="tx2"/>
              </a:solidFill>
            </a:endParaRPr>
          </a:p>
          <a:p>
            <a:pPr>
              <a:lnSpc>
                <a:spcPct val="100000"/>
              </a:lnSpc>
              <a:defRPr sz="2700" b="1"/>
            </a:pPr>
            <a:endParaRPr lang="en-GB" sz="2400">
              <a:cs typeface="Calibri" panose="020F0502020204030204"/>
            </a:endParaRPr>
          </a:p>
        </p:txBody>
      </p:sp>
    </p:spTree>
    <p:extLst>
      <p:ext uri="{BB962C8B-B14F-4D97-AF65-F5344CB8AC3E}">
        <p14:creationId xmlns:p14="http://schemas.microsoft.com/office/powerpoint/2010/main" val="228411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3200" b="1">
                <a:solidFill>
                  <a:srgbClr val="002D56"/>
                </a:solidFill>
                <a:latin typeface="Calibri" panose="020F0502020204030204" pitchFamily="34" charset="0"/>
                <a:cs typeface="Calibri" panose="020F0502020204030204" pitchFamily="34" charset="0"/>
              </a:rPr>
              <a:t>Constructive Alignment: Negotiating the Terms under Assessment</a:t>
            </a:r>
            <a:br>
              <a:rPr lang="en-GB" sz="3200" b="0"/>
            </a:br>
            <a:br>
              <a:rPr lang="en-GB" sz="4000" b="1">
                <a:latin typeface="Calibri"/>
              </a:rPr>
            </a:br>
            <a:endParaRPr lang="en-GB" sz="4000" b="1">
              <a:solidFill>
                <a:srgbClr val="002D56"/>
              </a:solidFill>
              <a:latin typeface="+mn-lt"/>
              <a:ea typeface="GALAXIECOPERNICUS-SEMIBOLD" panose="02000000000000000000" pitchFamily="2" charset="77"/>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1148873" y="1381213"/>
            <a:ext cx="9615697" cy="6719788"/>
          </a:xfrm>
          <a:prstGeom prst="rect">
            <a:avLst/>
          </a:prstGeom>
          <a:noFill/>
        </p:spPr>
        <p:txBody>
          <a:bodyPr wrap="square" lIns="91440" tIns="45720" rIns="91440" bIns="45720" anchor="t">
            <a:spAutoFit/>
          </a:bodyPr>
          <a:lstStyle/>
          <a:p>
            <a:pPr marL="342900" indent="-342900">
              <a:buSzPct val="100000"/>
              <a:buFont typeface="Arial" panose="020B0604020202020204" pitchFamily="34" charset="0"/>
              <a:buChar char="•"/>
            </a:pPr>
            <a:r>
              <a:rPr lang="en-GB" sz="2400" b="1">
                <a:solidFill>
                  <a:srgbClr val="002D56"/>
                </a:solidFill>
                <a:latin typeface="Calibri"/>
                <a:ea typeface="Calibri"/>
                <a:cs typeface="Calibri"/>
              </a:rPr>
              <a:t>Knowledge: evidence, the source material - Consider written material, numerical data </a:t>
            </a:r>
            <a:endParaRPr lang="en-GB" sz="2400" b="1">
              <a:solidFill>
                <a:srgbClr val="002D56"/>
              </a:solidFill>
              <a:latin typeface="Calibri" panose="020F0502020204030204" pitchFamily="34" charset="0"/>
              <a:ea typeface="Calibri"/>
              <a:cs typeface="Calibri" panose="020F0502020204030204" pitchFamily="34" charset="0"/>
            </a:endParaRPr>
          </a:p>
          <a:p>
            <a:pPr marL="342900" indent="-342900">
              <a:buSzPct val="100000"/>
              <a:buFont typeface="Arial" panose="020B0604020202020204" pitchFamily="34" charset="0"/>
              <a:buChar char="•"/>
            </a:pPr>
            <a:r>
              <a:rPr lang="en-GB" sz="2400" b="1">
                <a:solidFill>
                  <a:srgbClr val="002D56"/>
                </a:solidFill>
                <a:latin typeface="Calibri"/>
                <a:ea typeface="Calibri"/>
                <a:cs typeface="Calibri"/>
              </a:rPr>
              <a:t>Application: of the evidence of your understanding - Consider  processing content of existing knowledge</a:t>
            </a:r>
          </a:p>
          <a:p>
            <a:pPr marL="342900" indent="-342900">
              <a:buSzPct val="100000"/>
              <a:buFont typeface="Arial" panose="020B0604020202020204" pitchFamily="34" charset="0"/>
              <a:buChar char="•"/>
            </a:pPr>
            <a:r>
              <a:rPr lang="en-GB" sz="2400" b="1">
                <a:solidFill>
                  <a:srgbClr val="002D56"/>
                </a:solidFill>
                <a:latin typeface="Calibri"/>
                <a:ea typeface="Calibri"/>
                <a:cs typeface="Calibri"/>
              </a:rPr>
              <a:t>Evaluation: judgement of others’ work  arguments - Consider strengths, weaknesses, drawing out a position</a:t>
            </a:r>
          </a:p>
          <a:p>
            <a:pPr marL="342900" indent="-342900">
              <a:buSzPct val="100000"/>
              <a:buFont typeface="Arial" panose="020B0604020202020204" pitchFamily="34" charset="0"/>
              <a:buChar char="•"/>
            </a:pPr>
            <a:r>
              <a:rPr lang="en-GB" sz="2400" b="1">
                <a:solidFill>
                  <a:srgbClr val="002D56"/>
                </a:solidFill>
                <a:latin typeface="Calibri"/>
                <a:ea typeface="Calibri"/>
                <a:cs typeface="Calibri"/>
              </a:rPr>
              <a:t>Comprehension: understanding and contextualising your evidence - Consider looking for patterns, messages</a:t>
            </a:r>
          </a:p>
          <a:p>
            <a:pPr marL="342900" indent="-342900">
              <a:buSzPct val="100000"/>
              <a:buFont typeface="Arial" panose="020B0604020202020204" pitchFamily="34" charset="0"/>
              <a:buChar char="•"/>
            </a:pPr>
            <a:r>
              <a:rPr lang="en-GB" sz="2400" b="1">
                <a:solidFill>
                  <a:srgbClr val="002D56"/>
                </a:solidFill>
                <a:latin typeface="Calibri"/>
                <a:ea typeface="Calibri"/>
                <a:cs typeface="Calibri"/>
              </a:rPr>
              <a:t>Synthesis: formulation of your own ideas based on others’ work - Consider conclusions, theories</a:t>
            </a:r>
          </a:p>
          <a:p>
            <a:pPr marL="342900" indent="-342900">
              <a:buSzPct val="100000"/>
              <a:buFont typeface="Arial" panose="020B0604020202020204" pitchFamily="34" charset="0"/>
              <a:buChar char="•"/>
            </a:pPr>
            <a:r>
              <a:rPr lang="en-GB" sz="2400" b="1">
                <a:solidFill>
                  <a:srgbClr val="002D56"/>
                </a:solidFill>
                <a:latin typeface="Calibri"/>
                <a:ea typeface="Calibri"/>
                <a:cs typeface="Calibri"/>
              </a:rPr>
              <a:t>Analysis: evidence of data, others’ evidence - Consider component parts, comparisons and contrasts</a:t>
            </a:r>
          </a:p>
          <a:p>
            <a:pPr defTabSz="777240">
              <a:spcBef>
                <a:spcPts val="800"/>
              </a:spcBef>
              <a:defRPr sz="2465"/>
            </a:pPr>
            <a:endParaRPr lang="en-GB" sz="2000" b="1">
              <a:solidFill>
                <a:srgbClr val="002D56"/>
              </a:solidFill>
              <a:latin typeface="Calibri" panose="020F0502020204030204" pitchFamily="34" charset="0"/>
              <a:cs typeface="Calibri" panose="020F0502020204030204" pitchFamily="34" charset="0"/>
            </a:endParaRPr>
          </a:p>
          <a:p>
            <a:pPr algn="l"/>
            <a:endParaRPr lang="en-GB">
              <a:solidFill>
                <a:srgbClr val="002D56"/>
              </a:solidFill>
              <a:latin typeface="Calibri" panose="020F0502020204030204" pitchFamily="34" charset="0"/>
              <a:cs typeface="Calibri" panose="020F0502020204030204" pitchFamily="34" charset="0"/>
            </a:endParaRPr>
          </a:p>
          <a:p>
            <a:pPr>
              <a:defRPr sz="2700" b="1"/>
            </a:pPr>
            <a:endParaRPr lang="en-GB">
              <a:solidFill>
                <a:schemeClr val="tx2"/>
              </a:solidFill>
            </a:endParaRPr>
          </a:p>
          <a:p>
            <a:pPr>
              <a:defRPr sz="2700" b="1"/>
            </a:pPr>
            <a:endParaRPr lang="en-GB" b="0">
              <a:solidFill>
                <a:schemeClr val="tx2"/>
              </a:solidFill>
            </a:endParaRPr>
          </a:p>
          <a:p>
            <a:pPr>
              <a:defRPr sz="2000">
                <a:solidFill>
                  <a:srgbClr val="133350"/>
                </a:solidFill>
                <a:latin typeface="GOTHAM-BOOK"/>
                <a:ea typeface="GOTHAM-BOOK"/>
                <a:cs typeface="GOTHAM-BOOK"/>
                <a:sym typeface="GOTHAM-BOOK"/>
              </a:defRPr>
            </a:pPr>
            <a:endParaRPr lang="en-GB" b="0">
              <a:solidFill>
                <a:schemeClr val="tx2"/>
              </a:solidFill>
            </a:endParaRPr>
          </a:p>
          <a:p>
            <a:pPr>
              <a:lnSpc>
                <a:spcPct val="100000"/>
              </a:lnSpc>
              <a:defRPr sz="2700" b="1"/>
            </a:pPr>
            <a:endParaRPr lang="en-GB" sz="2400">
              <a:cs typeface="Calibri" panose="020F0502020204030204"/>
            </a:endParaRPr>
          </a:p>
        </p:txBody>
      </p:sp>
    </p:spTree>
    <p:extLst>
      <p:ext uri="{BB962C8B-B14F-4D97-AF65-F5344CB8AC3E}">
        <p14:creationId xmlns:p14="http://schemas.microsoft.com/office/powerpoint/2010/main" val="43277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Constructive Alignment</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2" name="TextBox 1">
            <a:extLst>
              <a:ext uri="{FF2B5EF4-FFF2-40B4-BE49-F238E27FC236}">
                <a16:creationId xmlns:a16="http://schemas.microsoft.com/office/drawing/2014/main" id="{8A0B19F6-E897-29D7-A65F-015C898EF720}"/>
              </a:ext>
            </a:extLst>
          </p:cNvPr>
          <p:cNvSpPr txBox="1"/>
          <p:nvPr/>
        </p:nvSpPr>
        <p:spPr>
          <a:xfrm>
            <a:off x="945714" y="2024109"/>
            <a:ext cx="10236379" cy="1354217"/>
          </a:xfrm>
          <a:prstGeom prst="rect">
            <a:avLst/>
          </a:prstGeom>
          <a:noFill/>
        </p:spPr>
        <p:txBody>
          <a:bodyPr wrap="square" lIns="91440" tIns="45720" rIns="91440" bIns="45720" rtlCol="0" anchor="t">
            <a:spAutoFit/>
          </a:bodyPr>
          <a:lstStyle/>
          <a:p>
            <a:r>
              <a:rPr lang="en-GB" sz="3200" b="1">
                <a:ea typeface="Calibri"/>
                <a:cs typeface="Calibri"/>
              </a:rPr>
              <a:t>Reflections on constructive alignment -  what new idea, if any, will be your 'take away' from this session?</a:t>
            </a:r>
          </a:p>
          <a:p>
            <a:endParaRPr lang="en-GB"/>
          </a:p>
        </p:txBody>
      </p:sp>
    </p:spTree>
    <p:extLst>
      <p:ext uri="{BB962C8B-B14F-4D97-AF65-F5344CB8AC3E}">
        <p14:creationId xmlns:p14="http://schemas.microsoft.com/office/powerpoint/2010/main" val="43599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Constructive Alignment (what is it?)</a:t>
            </a: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366464"/>
            <a:ext cx="5180771" cy="4212404"/>
          </a:xfrm>
        </p:spPr>
        <p:txBody>
          <a:bodyPr lIns="91440" tIns="45720" rIns="91440" bIns="45720" anchor="t"/>
          <a:lstStyle/>
          <a:p>
            <a:pPr>
              <a:lnSpc>
                <a:spcPct val="115000"/>
              </a:lnSpc>
              <a:spcBef>
                <a:spcPts val="0"/>
              </a:spcBef>
              <a:spcAft>
                <a:spcPts val="600"/>
              </a:spcAft>
            </a:pPr>
            <a:r>
              <a:rPr lang="en-GB" sz="2500">
                <a:effectLst/>
                <a:ea typeface="Times New Roman" panose="02020603050405020304" pitchFamily="18" charset="0"/>
                <a:cs typeface="Times New Roman" panose="02020603050405020304" pitchFamily="18" charset="0"/>
              </a:rPr>
              <a:t>The basic premise of the whole system is that the curriculum is designed so that the learning activities and assessment tasks are aligned with the learning outcomes that are intended in the programme. </a:t>
            </a:r>
          </a:p>
          <a:p>
            <a:pPr>
              <a:lnSpc>
                <a:spcPct val="115000"/>
              </a:lnSpc>
              <a:spcBef>
                <a:spcPts val="0"/>
              </a:spcBef>
              <a:spcAft>
                <a:spcPts val="600"/>
              </a:spcAft>
            </a:pPr>
            <a:r>
              <a:rPr lang="en-GB" sz="2500">
                <a:effectLst/>
                <a:ea typeface="Times New Roman" panose="02020603050405020304" pitchFamily="18" charset="0"/>
                <a:cs typeface="Times New Roman"/>
              </a:rPr>
              <a:t>This means that the system is consistent</a:t>
            </a:r>
            <a:r>
              <a:rPr lang="en-GB" sz="2500">
                <a:ea typeface="Times New Roman" panose="02020603050405020304" pitchFamily="18" charset="0"/>
                <a:cs typeface="Times New Roman"/>
              </a:rPr>
              <a:t> and systematic</a:t>
            </a:r>
            <a:endParaRPr lang="en-GB" sz="2500">
              <a:effectLst/>
              <a:ea typeface="Calibri" panose="020F0502020204030204" pitchFamily="34" charset="0"/>
              <a:cs typeface="Times New Roman"/>
            </a:endParaRPr>
          </a:p>
          <a:p>
            <a:pPr marL="342900" lvl="0" indent="-342900">
              <a:lnSpc>
                <a:spcPct val="115000"/>
              </a:lnSpc>
              <a:spcBef>
                <a:spcPts val="0"/>
              </a:spcBef>
              <a:spcAft>
                <a:spcPts val="600"/>
              </a:spcAft>
              <a:buSzPts val="1000"/>
              <a:buFont typeface="Symbol" panose="05050102010706020507" pitchFamily="18" charset="2"/>
              <a:buChar char=""/>
              <a:tabLst>
                <a:tab pos="457200" algn="l"/>
              </a:tabLst>
            </a:pPr>
            <a:endParaRPr lang="en-GB" sz="2100">
              <a:ea typeface="Times New Roman" panose="02020603050405020304" pitchFamily="18" charset="0"/>
              <a:cs typeface="Times New Roman" panose="02020603050405020304" pitchFamily="18" charset="0"/>
            </a:endParaRPr>
          </a:p>
          <a:p>
            <a:pPr algn="just">
              <a:lnSpc>
                <a:spcPct val="115000"/>
              </a:lnSpc>
              <a:spcBef>
                <a:spcPts val="0"/>
              </a:spcBef>
              <a:spcAft>
                <a:spcPts val="600"/>
              </a:spcAft>
            </a:pPr>
            <a:endParaRPr lang="en-GB" sz="2800">
              <a:effectLst/>
              <a:ea typeface="Times New Roman" panose="02020603050405020304" pitchFamily="18" charset="0"/>
              <a:cs typeface="Times New Roman" panose="02020603050405020304" pitchFamily="18" charset="0"/>
            </a:endParaRPr>
          </a:p>
          <a:p>
            <a:pPr marL="342900" lvl="0" indent="-342900">
              <a:lnSpc>
                <a:spcPct val="115000"/>
              </a:lnSpc>
              <a:spcBef>
                <a:spcPts val="0"/>
              </a:spcBef>
              <a:spcAft>
                <a:spcPts val="600"/>
              </a:spcAft>
              <a:buSzPts val="1000"/>
              <a:buFont typeface="Symbol" panose="05050102010706020507" pitchFamily="18" charset="2"/>
              <a:buChar char=""/>
              <a:tabLst>
                <a:tab pos="457200" algn="l"/>
              </a:tabLst>
            </a:pPr>
            <a:endParaRPr lang="en-GB" sz="2100">
              <a:effectLst/>
              <a:ea typeface="Calibri" panose="020F0502020204030204" pitchFamily="34" charset="0"/>
              <a:cs typeface="Times New Roman" panose="02020603050405020304" pitchFamily="18" charset="0"/>
            </a:endParaRPr>
          </a:p>
          <a:p>
            <a:pPr marL="0" indent="0">
              <a:buNone/>
            </a:pPr>
            <a:endParaRPr lang="en-GB"/>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pic>
        <p:nvPicPr>
          <p:cNvPr id="2" name="Screenshot 2021-12-14 at 12.52.30.png" descr="Screenshot 2021-12-14 at 12.52.30.png">
            <a:extLst>
              <a:ext uri="{FF2B5EF4-FFF2-40B4-BE49-F238E27FC236}">
                <a16:creationId xmlns:a16="http://schemas.microsoft.com/office/drawing/2014/main" id="{B190F899-EDCD-90F9-383B-19355897F006}"/>
              </a:ext>
            </a:extLst>
          </p:cNvPr>
          <p:cNvPicPr>
            <a:picLocks/>
          </p:cNvPicPr>
          <p:nvPr/>
        </p:nvPicPr>
        <p:blipFill>
          <a:blip r:embed="rId6"/>
          <a:srcRect l="4032" r="5708"/>
          <a:stretch>
            <a:fillRect/>
          </a:stretch>
        </p:blipFill>
        <p:spPr>
          <a:xfrm>
            <a:off x="6438474" y="1366464"/>
            <a:ext cx="5358199" cy="4325419"/>
          </a:xfrm>
          <a:prstGeom prst="rect">
            <a:avLst/>
          </a:prstGeom>
          <a:ln w="12700">
            <a:solidFill>
              <a:schemeClr val="accent1">
                <a:satOff val="-47401"/>
                <a:lumOff val="39411"/>
              </a:schemeClr>
            </a:solidFill>
            <a:miter lim="400000"/>
          </a:ln>
        </p:spPr>
      </p:pic>
    </p:spTree>
    <p:extLst>
      <p:ext uri="{BB962C8B-B14F-4D97-AF65-F5344CB8AC3E}">
        <p14:creationId xmlns:p14="http://schemas.microsoft.com/office/powerpoint/2010/main" val="11939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A998FC-AB7C-B413-4F5F-2059598B47DD}"/>
              </a:ext>
            </a:extLst>
          </p:cNvPr>
          <p:cNvPicPr>
            <a:picLocks noChangeAspect="1"/>
          </p:cNvPicPr>
          <p:nvPr/>
        </p:nvPicPr>
        <p:blipFill>
          <a:blip r:embed="rId2"/>
          <a:stretch>
            <a:fillRect/>
          </a:stretch>
        </p:blipFill>
        <p:spPr>
          <a:xfrm>
            <a:off x="4762" y="0"/>
            <a:ext cx="12182475" cy="6858000"/>
          </a:xfrm>
          <a:prstGeom prst="rect">
            <a:avLst/>
          </a:prstGeom>
        </p:spPr>
      </p:pic>
    </p:spTree>
    <p:extLst>
      <p:ext uri="{BB962C8B-B14F-4D97-AF65-F5344CB8AC3E}">
        <p14:creationId xmlns:p14="http://schemas.microsoft.com/office/powerpoint/2010/main" val="84747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Constructive Alignment (why to do it?)</a:t>
            </a:r>
            <a:endParaRPr lang="en-GB" sz="3600" b="1">
              <a:solidFill>
                <a:srgbClr val="002D56"/>
              </a:solidFill>
              <a:latin typeface="+mn-lt"/>
              <a:ea typeface="GALAXIECOPERNICUS-SEMIBOLD" panose="02000000000000000000" pitchFamily="2" charset="77"/>
            </a:endParaRP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366464"/>
            <a:ext cx="10163737" cy="4212404"/>
          </a:xfrm>
        </p:spPr>
        <p:txBody>
          <a:bodyPr/>
          <a:lstStyle/>
          <a:p>
            <a:pPr algn="just">
              <a:lnSpc>
                <a:spcPct val="115000"/>
              </a:lnSpc>
              <a:spcAft>
                <a:spcPts val="1000"/>
              </a:spcAft>
            </a:pPr>
            <a:r>
              <a:rPr lang="en-GB" sz="2200">
                <a:effectLst/>
                <a:ea typeface="Times New Roman" panose="02020603050405020304" pitchFamily="18" charset="0"/>
                <a:cs typeface="Times New Roman" panose="02020603050405020304" pitchFamily="18" charset="0"/>
              </a:rPr>
              <a:t>If we have a clear idea of what we want students to be able to do at the end of a unit of study, we can communicate these intended learning outcomes to students so they can share in the responsibility of achieving them</a:t>
            </a:r>
          </a:p>
          <a:p>
            <a:pPr algn="just">
              <a:lnSpc>
                <a:spcPct val="115000"/>
              </a:lnSpc>
              <a:spcAft>
                <a:spcPts val="1000"/>
              </a:spcAft>
            </a:pPr>
            <a:r>
              <a:rPr lang="en-GB" sz="2200">
                <a:effectLst/>
                <a:ea typeface="Times New Roman" panose="02020603050405020304" pitchFamily="18" charset="0"/>
                <a:cs typeface="Times New Roman" panose="02020603050405020304" pitchFamily="18" charset="0"/>
              </a:rPr>
              <a:t>We know that students will tend to look at the assessment and structure their learning activities, as far as they are able, to optimise their assessment performance</a:t>
            </a:r>
          </a:p>
          <a:p>
            <a:pPr algn="just">
              <a:lnSpc>
                <a:spcPct val="115000"/>
              </a:lnSpc>
              <a:spcAft>
                <a:spcPts val="1000"/>
              </a:spcAft>
            </a:pPr>
            <a:r>
              <a:rPr lang="en-GB" sz="2200">
                <a:effectLst/>
                <a:ea typeface="Times New Roman" panose="02020603050405020304" pitchFamily="18" charset="0"/>
                <a:cs typeface="Times New Roman" panose="02020603050405020304" pitchFamily="18" charset="0"/>
              </a:rPr>
              <a:t>If we ensure that the assessment very obviously does test the learning outcomes we want students to achieve, then, by being strategic optimisers of their assessment performance, students will actually be working to achieve the intended learning outcomes</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421393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Constructive Alignment (why to do it?)</a:t>
            </a:r>
            <a:endParaRPr lang="en-GB" sz="3600" b="1">
              <a:solidFill>
                <a:srgbClr val="002D56"/>
              </a:solidFill>
              <a:latin typeface="+mn-lt"/>
              <a:ea typeface="GALAXIECOPERNICUS-SEMIBOLD" panose="02000000000000000000" pitchFamily="2" charset="77"/>
            </a:endParaRP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366464"/>
            <a:ext cx="10163737" cy="4212404"/>
          </a:xfrm>
        </p:spPr>
        <p:txBody>
          <a:bodyPr/>
          <a:lstStyle/>
          <a:p>
            <a:pPr>
              <a:lnSpc>
                <a:spcPct val="115000"/>
              </a:lnSpc>
              <a:spcAft>
                <a:spcPts val="1000"/>
              </a:spcAft>
            </a:pPr>
            <a:r>
              <a:rPr lang="en-GB" sz="2200">
                <a:effectLst/>
                <a:ea typeface="Times New Roman" panose="02020603050405020304" pitchFamily="18" charset="0"/>
                <a:cs typeface="Times New Roman" panose="02020603050405020304" pitchFamily="18" charset="0"/>
              </a:rPr>
              <a:t>Consequently, the ILOs, the learning activities and the assessment should all be aligned. The assessment criteria should differ from the ILOs only in so far as that they might give more detail of performance levels required for specific marks</a:t>
            </a:r>
          </a:p>
          <a:p>
            <a:pPr>
              <a:lnSpc>
                <a:spcPct val="115000"/>
              </a:lnSpc>
              <a:spcAft>
                <a:spcPts val="1000"/>
              </a:spcAft>
            </a:pPr>
            <a:r>
              <a:rPr lang="en-GB" sz="2200">
                <a:effectLst/>
                <a:ea typeface="Times New Roman" panose="02020603050405020304" pitchFamily="18" charset="0"/>
                <a:cs typeface="Times New Roman" panose="02020603050405020304" pitchFamily="18" charset="0"/>
              </a:rPr>
              <a:t>If we tell students that we want them to achieve something (ILOs) and then assess them against assessment criteria that do not match, they will feel cheated and will become cynical strategic surface learners</a:t>
            </a:r>
          </a:p>
          <a:p>
            <a:pPr>
              <a:lnSpc>
                <a:spcPct val="115000"/>
              </a:lnSpc>
              <a:spcAft>
                <a:spcPts val="1000"/>
              </a:spcAft>
            </a:pPr>
            <a:r>
              <a:rPr lang="en-GB" sz="2200">
                <a:effectLst/>
                <a:ea typeface="Times New Roman" panose="02020603050405020304" pitchFamily="18" charset="0"/>
                <a:cs typeface="Times New Roman" panose="02020603050405020304" pitchFamily="18" charset="0"/>
              </a:rPr>
              <a:t> Alignment is really simply a matter of honesty and fairness that establishes the trust required for students to be confident that they can manage their own learning</a:t>
            </a:r>
            <a:endParaRPr lang="en-GB" sz="2100">
              <a:effectLst/>
              <a:ea typeface="Calibri" panose="020F0502020204030204" pitchFamily="34" charset="0"/>
              <a:cs typeface="Times New Roman" panose="02020603050405020304" pitchFamily="18" charset="0"/>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56404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Constructive Alignment (how to do it)</a:t>
            </a:r>
            <a:endParaRPr lang="en-GB" sz="3600" b="1">
              <a:solidFill>
                <a:srgbClr val="002D56"/>
              </a:solidFill>
              <a:latin typeface="+mn-lt"/>
              <a:ea typeface="GALAXIECOPERNICUS-SEMIBOLD" panose="02000000000000000000" pitchFamily="2" charset="77"/>
            </a:endParaRPr>
          </a:p>
        </p:txBody>
      </p:sp>
      <p:sp>
        <p:nvSpPr>
          <p:cNvPr id="11" name="Content Placeholder 6">
            <a:extLst>
              <a:ext uri="{FF2B5EF4-FFF2-40B4-BE49-F238E27FC236}">
                <a16:creationId xmlns:a16="http://schemas.microsoft.com/office/drawing/2014/main" id="{11CB9A61-A36B-EDFB-12F1-4987A509D6F9}"/>
              </a:ext>
            </a:extLst>
          </p:cNvPr>
          <p:cNvSpPr>
            <a:spLocks noGrp="1"/>
          </p:cNvSpPr>
          <p:nvPr>
            <p:ph idx="1"/>
          </p:nvPr>
        </p:nvSpPr>
        <p:spPr>
          <a:xfrm>
            <a:off x="572757" y="1150706"/>
            <a:ext cx="10163737" cy="4428162"/>
          </a:xfrm>
        </p:spPr>
        <p:txBody>
          <a:bodyPr/>
          <a:lstStyle/>
          <a:p>
            <a:pPr>
              <a:lnSpc>
                <a:spcPct val="115000"/>
              </a:lnSpc>
              <a:spcAft>
                <a:spcPts val="1000"/>
              </a:spcAft>
            </a:pPr>
            <a:r>
              <a:rPr lang="en-GB" sz="2200">
                <a:effectLst/>
                <a:ea typeface="Times New Roman" panose="02020603050405020304" pitchFamily="18" charset="0"/>
                <a:cs typeface="Times New Roman" panose="02020603050405020304" pitchFamily="18" charset="0"/>
              </a:rPr>
              <a:t>If we are taking a single component of a programme, we can 'Constructively Align' that by tackling the following steps:</a:t>
            </a:r>
            <a:endParaRPr lang="en-GB" sz="220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GB" sz="2200">
                <a:effectLst/>
                <a:ea typeface="Times New Roman" panose="02020603050405020304" pitchFamily="18" charset="0"/>
                <a:cs typeface="Times New Roman" panose="02020603050405020304" pitchFamily="18" charset="0"/>
              </a:rPr>
              <a:t>Defining the learning outcomes with care and in line with guidance</a:t>
            </a:r>
            <a:endParaRPr lang="en-GB" sz="220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GB" sz="2200">
                <a:effectLst/>
                <a:ea typeface="Times New Roman" panose="02020603050405020304" pitchFamily="18" charset="0"/>
                <a:cs typeface="Times New Roman" panose="02020603050405020304" pitchFamily="18" charset="0"/>
              </a:rPr>
              <a:t>Selecting learning and teaching activities likely to enable the students to attain the outcomes</a:t>
            </a:r>
            <a:endParaRPr lang="en-GB" sz="2200">
              <a:effectLst/>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GB" sz="2200">
                <a:effectLst/>
                <a:ea typeface="Times New Roman" panose="02020603050405020304" pitchFamily="18" charset="0"/>
                <a:cs typeface="Times New Roman" panose="02020603050405020304" pitchFamily="18" charset="0"/>
              </a:rPr>
              <a:t>Assessing the students' outcomes and grading the students learning using assessment criteria that is closely aligned with the learning outcomes</a:t>
            </a:r>
          </a:p>
          <a:p>
            <a:pPr marL="342900" lvl="0" indent="-342900">
              <a:lnSpc>
                <a:spcPct val="115000"/>
              </a:lnSpc>
              <a:spcAft>
                <a:spcPts val="1000"/>
              </a:spcAft>
              <a:buSzPts val="1000"/>
              <a:buFont typeface="Symbol" panose="05050102010706020507" pitchFamily="18" charset="2"/>
              <a:buChar char=""/>
              <a:tabLst>
                <a:tab pos="457200" algn="l"/>
              </a:tabLst>
            </a:pPr>
            <a:r>
              <a:rPr lang="en-GB" sz="2200">
                <a:ea typeface="Times New Roman" panose="02020603050405020304" pitchFamily="18" charset="0"/>
                <a:cs typeface="Times New Roman" panose="02020603050405020304" pitchFamily="18" charset="0"/>
              </a:rPr>
              <a:t>Constantly reflecting on practice and making changes to design and delivery (being a reflective practitioner)</a:t>
            </a:r>
            <a:endParaRPr lang="en-GB" sz="2200">
              <a:effectLst/>
              <a:ea typeface="Times New Roman" panose="02020603050405020304" pitchFamily="18" charset="0"/>
              <a:cs typeface="Times New Roman" panose="02020603050405020304" pitchFamily="18" charset="0"/>
            </a:endParaRPr>
          </a:p>
          <a:p>
            <a:pPr marL="0" lvl="0" indent="0">
              <a:lnSpc>
                <a:spcPct val="115000"/>
              </a:lnSpc>
              <a:spcAft>
                <a:spcPts val="1000"/>
              </a:spcAft>
              <a:buSzPts val="1000"/>
              <a:buNone/>
              <a:tabLst>
                <a:tab pos="457200" algn="l"/>
              </a:tabLs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48267" y="5707293"/>
            <a:ext cx="1246186" cy="974419"/>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Tree>
    <p:extLst>
      <p:ext uri="{BB962C8B-B14F-4D97-AF65-F5344CB8AC3E}">
        <p14:creationId xmlns:p14="http://schemas.microsoft.com/office/powerpoint/2010/main" val="321248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b="1">
                <a:solidFill>
                  <a:srgbClr val="002D56"/>
                </a:solidFill>
                <a:latin typeface="+mn-lt"/>
                <a:ea typeface="GALAXIECOPERNICUS-SEMIBOLD" panose="02000000000000000000" pitchFamily="2" charset="77"/>
              </a:rPr>
              <a:t>Constructive Alignment (discussion time)</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grpSp>
        <p:nvGrpSpPr>
          <p:cNvPr id="8" name="Rectangle 11">
            <a:extLst>
              <a:ext uri="{FF2B5EF4-FFF2-40B4-BE49-F238E27FC236}">
                <a16:creationId xmlns:a16="http://schemas.microsoft.com/office/drawing/2014/main" id="{7A94335E-EA82-25C6-DE12-8557D898CC11}"/>
              </a:ext>
            </a:extLst>
          </p:cNvPr>
          <p:cNvGrpSpPr/>
          <p:nvPr/>
        </p:nvGrpSpPr>
        <p:grpSpPr>
          <a:xfrm>
            <a:off x="1309251" y="2013362"/>
            <a:ext cx="9573494" cy="2831276"/>
            <a:chOff x="-1" y="-2"/>
            <a:chExt cx="9573493" cy="2831274"/>
          </a:xfrm>
        </p:grpSpPr>
        <p:sp>
          <p:nvSpPr>
            <p:cNvPr id="9" name="Rectangle">
              <a:extLst>
                <a:ext uri="{FF2B5EF4-FFF2-40B4-BE49-F238E27FC236}">
                  <a16:creationId xmlns:a16="http://schemas.microsoft.com/office/drawing/2014/main" id="{7C88E64F-7D2C-35F5-FCC0-6D81CAF6D878}"/>
                </a:ext>
              </a:extLst>
            </p:cNvPr>
            <p:cNvSpPr/>
            <p:nvPr/>
          </p:nvSpPr>
          <p:spPr>
            <a:xfrm>
              <a:off x="-1" y="-2"/>
              <a:ext cx="9573493" cy="2831274"/>
            </a:xfrm>
            <a:prstGeom prst="rect">
              <a:avLst/>
            </a:prstGeom>
            <a:solidFill>
              <a:srgbClr val="FFFFFF"/>
            </a:solidFill>
            <a:ln w="38100" cap="flat">
              <a:solidFill>
                <a:srgbClr val="002060"/>
              </a:solidFill>
              <a:prstDash val="solid"/>
              <a:miter lim="800000"/>
            </a:ln>
            <a:effectLst/>
          </p:spPr>
          <p:txBody>
            <a:bodyPr wrap="square" lIns="45718" tIns="45718" rIns="45718" bIns="45718" numCol="1" anchor="ctr">
              <a:noAutofit/>
            </a:bodyPr>
            <a:lstStyle/>
            <a:p>
              <a:pPr>
                <a:defRPr>
                  <a:solidFill>
                    <a:srgbClr val="FFFFFF"/>
                  </a:solidFill>
                  <a:latin typeface="Arial"/>
                  <a:ea typeface="Arial"/>
                  <a:cs typeface="Arial"/>
                  <a:sym typeface="Arial"/>
                </a:defRPr>
              </a:pPr>
              <a:endParaRPr/>
            </a:p>
          </p:txBody>
        </p:sp>
        <p:sp>
          <p:nvSpPr>
            <p:cNvPr id="10" name="In breakout rooms:…">
              <a:extLst>
                <a:ext uri="{FF2B5EF4-FFF2-40B4-BE49-F238E27FC236}">
                  <a16:creationId xmlns:a16="http://schemas.microsoft.com/office/drawing/2014/main" id="{79EE455B-A9C5-554E-1591-864D25C8E13E}"/>
                </a:ext>
              </a:extLst>
            </p:cNvPr>
            <p:cNvSpPr txBox="1"/>
            <p:nvPr/>
          </p:nvSpPr>
          <p:spPr>
            <a:xfrm>
              <a:off x="513330" y="303114"/>
              <a:ext cx="8546833" cy="222503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numCol="1" anchor="ctr">
              <a:spAutoFit/>
            </a:bodyPr>
            <a:lstStyle/>
            <a:p>
              <a:pPr>
                <a:defRPr sz="2000">
                  <a:solidFill>
                    <a:srgbClr val="133350"/>
                  </a:solidFill>
                  <a:latin typeface="GOTHAM-BOOK"/>
                  <a:ea typeface="GOTHAM-BOOK"/>
                  <a:cs typeface="GOTHAM-BOOK"/>
                  <a:sym typeface="GOTHAM-BOOK"/>
                </a:defRPr>
              </a:pPr>
              <a:r>
                <a:t>In breakout </a:t>
              </a:r>
              <a:r>
                <a:rPr lang="en-GB"/>
                <a:t>groups</a:t>
              </a:r>
              <a:r>
                <a:t>:</a:t>
              </a:r>
              <a:endParaRPr>
                <a:solidFill>
                  <a:srgbClr val="FFFFFF"/>
                </a:solidFill>
              </a:endParaRPr>
            </a:p>
            <a:p>
              <a:pPr>
                <a:defRPr sz="2000">
                  <a:solidFill>
                    <a:srgbClr val="FFFFFF"/>
                  </a:solidFill>
                  <a:latin typeface="GOTHAM-BOOK"/>
                  <a:ea typeface="GOTHAM-BOOK"/>
                  <a:cs typeface="GOTHAM-BOOK"/>
                  <a:sym typeface="GOTHAM-BOOK"/>
                </a:defRPr>
              </a:pPr>
              <a:endParaRPr>
                <a:solidFill>
                  <a:srgbClr val="FFFFFF"/>
                </a:solidFill>
              </a:endParaRPr>
            </a:p>
            <a:p>
              <a:pPr marL="342900" indent="-342900">
                <a:buSzPct val="100000"/>
                <a:buAutoNum type="arabicPeriod"/>
                <a:defRPr sz="2000">
                  <a:solidFill>
                    <a:srgbClr val="133350"/>
                  </a:solidFill>
                  <a:latin typeface="GOTHAM-BOOK"/>
                  <a:ea typeface="GOTHAM-BOOK"/>
                  <a:cs typeface="GOTHAM-BOOK"/>
                  <a:sym typeface="GOTHAM-BOOK"/>
                </a:defRPr>
              </a:pPr>
              <a:r>
                <a:t>Thinking of a particularly successful teaching experience, what do you think made this so successful? Share this experience with others..</a:t>
              </a:r>
              <a:endParaRPr>
                <a:solidFill>
                  <a:srgbClr val="FFFFFF"/>
                </a:solidFill>
              </a:endParaRPr>
            </a:p>
            <a:p>
              <a:pPr marL="342900" indent="-342900">
                <a:buSzPct val="100000"/>
                <a:buAutoNum type="arabicPeriod"/>
                <a:defRPr sz="2000">
                  <a:solidFill>
                    <a:srgbClr val="FFFFFF"/>
                  </a:solidFill>
                  <a:latin typeface="GOTHAM-BOOK"/>
                  <a:ea typeface="GOTHAM-BOOK"/>
                  <a:cs typeface="GOTHAM-BOOK"/>
                  <a:sym typeface="GOTHAM-BOOK"/>
                </a:defRPr>
              </a:pPr>
              <a:endParaRPr>
                <a:solidFill>
                  <a:srgbClr val="FFFFFF"/>
                </a:solidFill>
              </a:endParaRPr>
            </a:p>
            <a:p>
              <a:pPr marL="342900" indent="-342900">
                <a:buSzPct val="100000"/>
                <a:buAutoNum type="arabicPeriod" startAt="2"/>
                <a:defRPr sz="2000">
                  <a:solidFill>
                    <a:srgbClr val="133350"/>
                  </a:solidFill>
                  <a:latin typeface="GOTHAM-BOOK"/>
                  <a:ea typeface="GOTHAM-BOOK"/>
                  <a:cs typeface="GOTHAM-BOOK"/>
                  <a:sym typeface="GOTHAM-BOOK"/>
                </a:defRPr>
              </a:pPr>
              <a:r>
                <a:t>Following this, try to link the concepts of Constructive Alignment to the experience. Be prepared to feed back to the wider group.</a:t>
              </a:r>
            </a:p>
          </p:txBody>
        </p:sp>
      </p:grpSp>
    </p:spTree>
    <p:extLst>
      <p:ext uri="{BB962C8B-B14F-4D97-AF65-F5344CB8AC3E}">
        <p14:creationId xmlns:p14="http://schemas.microsoft.com/office/powerpoint/2010/main" val="113650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253372-73FD-1046-9FA1-5E7CDA7EBDEE}"/>
              </a:ext>
              <a:ext uri="{C183D7F6-B498-43B3-948B-1728B52AA6E4}">
                <adec:decorative xmlns:adec="http://schemas.microsoft.com/office/drawing/2017/decorative" val="1"/>
              </a:ext>
            </a:extLst>
          </p:cNvPr>
          <p:cNvSpPr/>
          <p:nvPr/>
        </p:nvSpPr>
        <p:spPr>
          <a:xfrm>
            <a:off x="23742" y="0"/>
            <a:ext cx="4142509" cy="6858000"/>
          </a:xfrm>
          <a:prstGeom prst="rect">
            <a:avLst/>
          </a:prstGeom>
          <a:solidFill>
            <a:srgbClr val="002D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Cardiff Met Badge" descr="Cardiff Met Crest ">
            <a:extLst>
              <a:ext uri="{FF2B5EF4-FFF2-40B4-BE49-F238E27FC236}">
                <a16:creationId xmlns:a16="http://schemas.microsoft.com/office/drawing/2014/main" id="{AB25248E-C814-3B4E-9405-D7B247003E02}"/>
              </a:ext>
            </a:extLst>
          </p:cNvPr>
          <p:cNvPicPr>
            <a:picLocks noChangeAspect="1"/>
          </p:cNvPicPr>
          <p:nvPr/>
        </p:nvPicPr>
        <p:blipFill>
          <a:blip r:embed="rId3"/>
          <a:stretch>
            <a:fillRect/>
          </a:stretch>
        </p:blipFill>
        <p:spPr>
          <a:xfrm>
            <a:off x="704295" y="518992"/>
            <a:ext cx="2717800" cy="800100"/>
          </a:xfrm>
          <a:prstGeom prst="rect">
            <a:avLst/>
          </a:prstGeom>
        </p:spPr>
      </p:pic>
      <p:sp>
        <p:nvSpPr>
          <p:cNvPr id="4" name="Presenter Name">
            <a:extLst>
              <a:ext uri="{FF2B5EF4-FFF2-40B4-BE49-F238E27FC236}">
                <a16:creationId xmlns:a16="http://schemas.microsoft.com/office/drawing/2014/main" id="{0FB067DC-C5F6-4004-B00E-F93AF8DBDFBB}"/>
              </a:ext>
            </a:extLst>
          </p:cNvPr>
          <p:cNvSpPr txBox="1"/>
          <p:nvPr/>
        </p:nvSpPr>
        <p:spPr>
          <a:xfrm>
            <a:off x="-2" y="2269077"/>
            <a:ext cx="401270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otham" panose="02000604030000020004" pitchFamily="2" charset="0"/>
                <a:ea typeface="+mn-ea"/>
                <a:cs typeface="Arial" panose="020B0604020202020204" pitchFamily="34" charset="0"/>
              </a:rPr>
              <a:t>Gaby Tobin</a:t>
            </a:r>
          </a:p>
        </p:txBody>
      </p:sp>
      <p:sp>
        <p:nvSpPr>
          <p:cNvPr id="5" name="Presenter Job Title">
            <a:extLst>
              <a:ext uri="{FF2B5EF4-FFF2-40B4-BE49-F238E27FC236}">
                <a16:creationId xmlns:a16="http://schemas.microsoft.com/office/drawing/2014/main" id="{EEC35C2D-2842-4263-825A-4895A080A6A6}"/>
              </a:ext>
            </a:extLst>
          </p:cNvPr>
          <p:cNvSpPr txBox="1"/>
          <p:nvPr/>
        </p:nvSpPr>
        <p:spPr>
          <a:xfrm>
            <a:off x="-22865" y="2638181"/>
            <a:ext cx="40127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otham" panose="02000604030000020004" pitchFamily="2" charset="0"/>
                <a:ea typeface="+mn-ea"/>
                <a:cs typeface="Arial" panose="020B0604020202020204" pitchFamily="34" charset="0"/>
              </a:rPr>
              <a:t>Head of Quality Enhancement</a:t>
            </a:r>
          </a:p>
        </p:txBody>
      </p:sp>
      <p:sp>
        <p:nvSpPr>
          <p:cNvPr id="7" name="Presenter Email Address">
            <a:extLst>
              <a:ext uri="{FF2B5EF4-FFF2-40B4-BE49-F238E27FC236}">
                <a16:creationId xmlns:a16="http://schemas.microsoft.com/office/drawing/2014/main" id="{0758A29C-4DE5-48F1-A0A4-91866EB21B28}"/>
              </a:ext>
            </a:extLst>
          </p:cNvPr>
          <p:cNvSpPr txBox="1"/>
          <p:nvPr/>
        </p:nvSpPr>
        <p:spPr>
          <a:xfrm>
            <a:off x="-202707" y="3991946"/>
            <a:ext cx="40127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otham" panose="02000604030000020004" pitchFamily="2" charset="0"/>
                <a:ea typeface="+mn-ea"/>
                <a:cs typeface="Arial" panose="020B0604020202020204" pitchFamily="34" charset="0"/>
              </a:rPr>
              <a:t>gtobin@cardiffmet.ac.uk</a:t>
            </a:r>
          </a:p>
        </p:txBody>
      </p:sp>
      <p:sp>
        <p:nvSpPr>
          <p:cNvPr id="11" name="Presentation Links">
            <a:extLst>
              <a:ext uri="{FF2B5EF4-FFF2-40B4-BE49-F238E27FC236}">
                <a16:creationId xmlns:a16="http://schemas.microsoft.com/office/drawing/2014/main" id="{7D11B682-32BE-453F-8B86-A85F653FFA95}"/>
              </a:ext>
            </a:extLst>
          </p:cNvPr>
          <p:cNvSpPr txBox="1"/>
          <p:nvPr/>
        </p:nvSpPr>
        <p:spPr>
          <a:xfrm>
            <a:off x="4342662" y="679852"/>
            <a:ext cx="40127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Presentation Links</a:t>
            </a:r>
          </a:p>
        </p:txBody>
      </p:sp>
      <p:sp>
        <p:nvSpPr>
          <p:cNvPr id="13" name="Presentation Links">
            <a:extLst>
              <a:ext uri="{FF2B5EF4-FFF2-40B4-BE49-F238E27FC236}">
                <a16:creationId xmlns:a16="http://schemas.microsoft.com/office/drawing/2014/main" id="{298CCBBB-11BB-4414-954A-D3A1DA490A40}"/>
              </a:ext>
            </a:extLst>
          </p:cNvPr>
          <p:cNvSpPr txBox="1"/>
          <p:nvPr/>
        </p:nvSpPr>
        <p:spPr>
          <a:xfrm>
            <a:off x="4342660" y="1099526"/>
            <a:ext cx="6887593" cy="138499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QAA Quality Code </a:t>
            </a:r>
            <a:r>
              <a:rPr lang="en-GB" sz="1400">
                <a:latin typeface="Gotham" panose="02000604030000020004"/>
                <a:hlinkClick r:id="rId4"/>
              </a:rPr>
              <a:t>The Quality Code (qaa.ac.uk)</a:t>
            </a:r>
            <a:endParaRPr kumimoji="0" lang="en-US" sz="1400" b="0" i="0" u="none" strike="noStrike" kern="1200" cap="none" spc="0" normalizeH="0" baseline="0" noProof="0">
              <a:ln>
                <a:noFill/>
              </a:ln>
              <a:solidFill>
                <a:srgbClr val="002060"/>
              </a:solidFill>
              <a:effectLst/>
              <a:uLnTx/>
              <a:uFillTx/>
              <a:latin typeface="Gotham" panose="02000604030000020004"/>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Framework for Higher Education Qualifications (FHEQ) </a:t>
            </a: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hlinkClick r:id="rId5"/>
              </a:rPr>
              <a:t>https://www.qaa.ac.uk//en/quality-code/qualifications-frameworks</a:t>
            </a:r>
            <a:endPar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QAA Subject Benchmark Statements</a:t>
            </a:r>
          </a:p>
          <a:p>
            <a:pPr>
              <a:defRPr/>
            </a:pPr>
            <a:r>
              <a:rPr lang="en-US" sz="1400">
                <a:solidFill>
                  <a:srgbClr val="002060"/>
                </a:solidFill>
                <a:latin typeface="Gotham"/>
                <a:cs typeface="Arial"/>
              </a:rPr>
              <a:t>      </a:t>
            </a:r>
            <a:r>
              <a:rPr kumimoji="0" lang="en-US" sz="1400" b="0" i="0" u="none" strike="noStrike" kern="1200" cap="none" spc="0" normalizeH="0" baseline="0" noProof="0">
                <a:ln>
                  <a:noFill/>
                </a:ln>
                <a:solidFill>
                  <a:srgbClr val="002060"/>
                </a:solidFill>
                <a:effectLst/>
                <a:uLnTx/>
                <a:uFillTx/>
                <a:latin typeface="Gotham"/>
                <a:cs typeface="Arial"/>
                <a:hlinkClick r:id="rId6"/>
              </a:rPr>
              <a:t>https://www.qaa.ac.uk//en/quality-code/subject-benchmark-statements</a:t>
            </a:r>
            <a:endParaRPr kumimoji="0" lang="en-US" sz="1400" b="0" i="0" u="none" strike="noStrike" kern="1200" cap="none" spc="0" normalizeH="0" baseline="0" noProof="0">
              <a:ln>
                <a:noFill/>
              </a:ln>
              <a:solidFill>
                <a:srgbClr val="002060"/>
              </a:solidFill>
              <a:effectLst/>
              <a:uLnTx/>
              <a:uFillTx/>
              <a:latin typeface="Gotham"/>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endParaRPr>
          </a:p>
        </p:txBody>
      </p:sp>
      <p:sp>
        <p:nvSpPr>
          <p:cNvPr id="12" name="Additional Resoursce">
            <a:extLst>
              <a:ext uri="{FF2B5EF4-FFF2-40B4-BE49-F238E27FC236}">
                <a16:creationId xmlns:a16="http://schemas.microsoft.com/office/drawing/2014/main" id="{0B38B7EF-716E-43AB-974F-A249275F72C0}"/>
              </a:ext>
            </a:extLst>
          </p:cNvPr>
          <p:cNvSpPr txBox="1"/>
          <p:nvPr/>
        </p:nvSpPr>
        <p:spPr>
          <a:xfrm>
            <a:off x="4435130" y="2576854"/>
            <a:ext cx="40127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rPr>
              <a:t>Additional References</a:t>
            </a:r>
          </a:p>
        </p:txBody>
      </p:sp>
      <p:sp>
        <p:nvSpPr>
          <p:cNvPr id="15" name="Presentation Links">
            <a:extLst>
              <a:ext uri="{FF2B5EF4-FFF2-40B4-BE49-F238E27FC236}">
                <a16:creationId xmlns:a16="http://schemas.microsoft.com/office/drawing/2014/main" id="{101D0A38-E8A1-438C-AA2F-342A889BFF31}"/>
              </a:ext>
            </a:extLst>
          </p:cNvPr>
          <p:cNvSpPr txBox="1"/>
          <p:nvPr/>
        </p:nvSpPr>
        <p:spPr>
          <a:xfrm>
            <a:off x="4342660" y="2881902"/>
            <a:ext cx="6887593" cy="3570208"/>
          </a:xfrm>
          <a:prstGeom prst="rect">
            <a:avLst/>
          </a:prstGeom>
          <a:noFill/>
        </p:spPr>
        <p:txBody>
          <a:bodyPr wrap="square" rtlCol="0">
            <a:spAutoFit/>
          </a:bodyPr>
          <a:lstStyle/>
          <a:p>
            <a:pPr defTabSz="850391">
              <a:spcBef>
                <a:spcPts val="900"/>
              </a:spcBef>
              <a:defRPr sz="1860"/>
            </a:pPr>
            <a:r>
              <a:rPr lang="en-GB" sz="1400">
                <a:latin typeface="Gotham" panose="02000604030000020004"/>
              </a:rPr>
              <a:t>Anderson, L.W., Krathwohl, D.R., Airasian, P.W., Cruickshank, K.A., Mayer, R.E., Pintrich, P.R., Raths, J., &amp; Wittrock, M.C. (2001). A taxonomy for learning, teaching and assessing: A revision of Bloom’s Taxonomy of Education Objectives (Complete edition). New York: Longman.</a:t>
            </a:r>
          </a:p>
          <a:p>
            <a:pPr defTabSz="850391">
              <a:spcBef>
                <a:spcPts val="900"/>
              </a:spcBef>
              <a:defRPr sz="1860"/>
            </a:pPr>
            <a:r>
              <a:rPr lang="en-GB" sz="1400">
                <a:latin typeface="Gotham" panose="02000604030000020004"/>
              </a:rPr>
              <a:t>Biggs, J, </a:t>
            </a:r>
            <a:r>
              <a:rPr lang="en-GB" sz="1400" i="1">
                <a:latin typeface="Gotham" panose="02000604030000020004"/>
              </a:rPr>
              <a:t>Aligning teaching for constructing learning</a:t>
            </a:r>
            <a:r>
              <a:rPr lang="en-GB" sz="1400">
                <a:latin typeface="Gotham" panose="02000604030000020004"/>
              </a:rPr>
              <a:t>, HE Academy (available at this link) </a:t>
            </a:r>
            <a:r>
              <a:rPr lang="en-GB" sz="1400" u="sng">
                <a:solidFill>
                  <a:srgbClr val="0000FF"/>
                </a:solidFill>
                <a:uFill>
                  <a:solidFill>
                    <a:srgbClr val="0000FF"/>
                  </a:solidFill>
                </a:uFill>
                <a:latin typeface="Gotham" panose="02000604030000020004"/>
                <a:hlinkClick r:id="rId7"/>
              </a:rPr>
              <a:t>https://www.advance-he.ac.uk/knowledge-hub/aligning-teaching-constructing-learning</a:t>
            </a:r>
          </a:p>
          <a:p>
            <a:pPr defTabSz="850391">
              <a:spcBef>
                <a:spcPts val="900"/>
              </a:spcBef>
              <a:defRPr sz="1860"/>
            </a:pPr>
            <a:r>
              <a:rPr lang="en-GB" sz="1400">
                <a:latin typeface="Gotham" panose="02000604030000020004"/>
              </a:rPr>
              <a:t>Biggs, J., and Tang, C. (2011). Teaching for Quality Learning at University. Open University Press</a:t>
            </a:r>
          </a:p>
          <a:p>
            <a:pPr defTabSz="850391">
              <a:spcBef>
                <a:spcPts val="900"/>
              </a:spcBef>
              <a:defRPr sz="1860"/>
            </a:pPr>
            <a:r>
              <a:rPr lang="en-GB" sz="1400">
                <a:latin typeface="Gotham" panose="02000604030000020004"/>
              </a:rPr>
              <a:t>Bloom, B.S. (1956). Taxonomy of Educational Objectives: The Classification of Education Goals. Longmans: London, W1.</a:t>
            </a:r>
          </a:p>
          <a:p>
            <a:pPr defTabSz="850391">
              <a:spcBef>
                <a:spcPts val="900"/>
              </a:spcBef>
              <a:defRPr sz="1860"/>
            </a:pPr>
            <a:r>
              <a:rPr lang="en-GB" sz="1400">
                <a:latin typeface="Gotham" panose="02000604030000020004"/>
              </a:rPr>
              <a:t>Penney, D., Brooker, R., Hay, P., and Gillespie, L. (2009). Curriculum, pedagogy and assessment: three message systems of schooling and dimensions of quality physical education. </a:t>
            </a:r>
            <a:r>
              <a:rPr lang="en-GB" sz="1400" i="1">
                <a:latin typeface="Gotham" panose="02000604030000020004"/>
              </a:rPr>
              <a:t>Sport, Education &amp; Society, </a:t>
            </a:r>
            <a:r>
              <a:rPr lang="en-GB" sz="1400">
                <a:latin typeface="Gotham" panose="02000604030000020004"/>
              </a:rPr>
              <a:t>14(4), 421-422.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060"/>
              </a:solidFill>
              <a:effectLst/>
              <a:uLnTx/>
              <a:uFillTx/>
              <a:latin typeface="Gotham" panose="02000604030000020004" pitchFamily="2" charset="0"/>
              <a:ea typeface="+mn-ea"/>
              <a:cs typeface="Arial" panose="020B0604020202020204" pitchFamily="34" charset="0"/>
            </a:endParaRPr>
          </a:p>
        </p:txBody>
      </p:sp>
    </p:spTree>
    <p:extLst>
      <p:ext uri="{BB962C8B-B14F-4D97-AF65-F5344CB8AC3E}">
        <p14:creationId xmlns:p14="http://schemas.microsoft.com/office/powerpoint/2010/main" val="75579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A3CE29F2-172B-6729-959A-848DB4B9FFD5}"/>
              </a:ext>
            </a:extLst>
          </p:cNvPr>
          <p:cNvPicPr>
            <a:picLocks noChangeAspect="1"/>
          </p:cNvPicPr>
          <p:nvPr/>
        </p:nvPicPr>
        <p:blipFill>
          <a:blip r:embed="rId2"/>
          <a:stretch>
            <a:fillRect/>
          </a:stretch>
        </p:blipFill>
        <p:spPr>
          <a:xfrm>
            <a:off x="0" y="0"/>
            <a:ext cx="12192000" cy="6858000"/>
          </a:xfrm>
          <a:prstGeom prst="rect">
            <a:avLst/>
          </a:prstGeom>
        </p:spPr>
      </p:pic>
      <p:pic>
        <p:nvPicPr>
          <p:cNvPr id="19" name="Picture 18" descr="A picture containing text, sign, outdoor&#10;&#10;Description automatically generated">
            <a:extLst>
              <a:ext uri="{FF2B5EF4-FFF2-40B4-BE49-F238E27FC236}">
                <a16:creationId xmlns:a16="http://schemas.microsoft.com/office/drawing/2014/main" id="{9B452A6F-567A-DA69-FAD2-CCDD9BC7744F}"/>
              </a:ext>
            </a:extLst>
          </p:cNvPr>
          <p:cNvPicPr>
            <a:picLocks noChangeAspect="1"/>
          </p:cNvPicPr>
          <p:nvPr/>
        </p:nvPicPr>
        <p:blipFill>
          <a:blip r:embed="rId3"/>
          <a:stretch>
            <a:fillRect/>
          </a:stretch>
        </p:blipFill>
        <p:spPr>
          <a:xfrm>
            <a:off x="9514097" y="4428107"/>
            <a:ext cx="1567889" cy="1567889"/>
          </a:xfrm>
          <a:prstGeom prst="rect">
            <a:avLst/>
          </a:prstGeom>
        </p:spPr>
      </p:pic>
      <p:sp>
        <p:nvSpPr>
          <p:cNvPr id="4" name="TextBox 3">
            <a:extLst>
              <a:ext uri="{FF2B5EF4-FFF2-40B4-BE49-F238E27FC236}">
                <a16:creationId xmlns:a16="http://schemas.microsoft.com/office/drawing/2014/main" id="{80E884B7-54F9-4AFC-FC46-AC56FD93F61B}"/>
              </a:ext>
            </a:extLst>
          </p:cNvPr>
          <p:cNvSpPr txBox="1"/>
          <p:nvPr/>
        </p:nvSpPr>
        <p:spPr>
          <a:xfrm>
            <a:off x="2292207" y="1806499"/>
            <a:ext cx="7390503" cy="2431435"/>
          </a:xfrm>
          <a:prstGeom prst="rect">
            <a:avLst/>
          </a:prstGeom>
          <a:noFill/>
        </p:spPr>
        <p:txBody>
          <a:bodyPr wrap="square" rtlCol="0">
            <a:spAutoFit/>
          </a:bodyPr>
          <a:lstStyle/>
          <a:p>
            <a:pPr algn="ctr"/>
            <a:endParaRPr lang="en-GB" sz="3600">
              <a:solidFill>
                <a:srgbClr val="002D56"/>
              </a:solidFill>
            </a:endParaRPr>
          </a:p>
          <a:p>
            <a:pPr algn="ctr"/>
            <a:r>
              <a:rPr lang="en-GB" sz="4400" b="1">
                <a:solidFill>
                  <a:srgbClr val="002D56"/>
                </a:solidFill>
              </a:rPr>
              <a:t>Introduction to </a:t>
            </a:r>
          </a:p>
          <a:p>
            <a:pPr algn="ctr"/>
            <a:r>
              <a:rPr lang="en-GB" sz="4400" b="1">
                <a:solidFill>
                  <a:srgbClr val="002D56"/>
                </a:solidFill>
              </a:rPr>
              <a:t>Constructive Alignment  </a:t>
            </a:r>
          </a:p>
          <a:p>
            <a:pPr algn="ctr"/>
            <a:r>
              <a:rPr lang="en-GB" sz="2800" i="1">
                <a:solidFill>
                  <a:srgbClr val="002D56"/>
                </a:solidFill>
              </a:rPr>
              <a:t>Dr Joanna Hendy &amp; Jenny Hann</a:t>
            </a:r>
          </a:p>
        </p:txBody>
      </p:sp>
      <p:pic>
        <p:nvPicPr>
          <p:cNvPr id="20" name="Picture 19">
            <a:extLst>
              <a:ext uri="{FF2B5EF4-FFF2-40B4-BE49-F238E27FC236}">
                <a16:creationId xmlns:a16="http://schemas.microsoft.com/office/drawing/2014/main" id="{3741FCBF-1380-5EC1-97BF-32EE5B6253B2}"/>
              </a:ext>
            </a:extLst>
          </p:cNvPr>
          <p:cNvPicPr>
            <a:picLocks noChangeAspect="1"/>
          </p:cNvPicPr>
          <p:nvPr/>
        </p:nvPicPr>
        <p:blipFill>
          <a:blip r:embed="rId4"/>
          <a:stretch>
            <a:fillRect/>
          </a:stretch>
        </p:blipFill>
        <p:spPr>
          <a:xfrm>
            <a:off x="9514097" y="5995996"/>
            <a:ext cx="1361400" cy="348415"/>
          </a:xfrm>
          <a:prstGeom prst="rect">
            <a:avLst/>
          </a:prstGeom>
        </p:spPr>
      </p:pic>
      <p:pic>
        <p:nvPicPr>
          <p:cNvPr id="22" name="Content Placeholder 8">
            <a:extLst>
              <a:ext uri="{FF2B5EF4-FFF2-40B4-BE49-F238E27FC236}">
                <a16:creationId xmlns:a16="http://schemas.microsoft.com/office/drawing/2014/main" id="{6D3D68E5-4768-E9D5-CA6B-EC3A2518E7A9}"/>
              </a:ext>
            </a:extLst>
          </p:cNvPr>
          <p:cNvPicPr>
            <a:picLocks noChangeAspect="1"/>
          </p:cNvPicPr>
          <p:nvPr/>
        </p:nvPicPr>
        <p:blipFill>
          <a:blip r:embed="rId5"/>
          <a:stretch>
            <a:fillRect/>
          </a:stretch>
        </p:blipFill>
        <p:spPr>
          <a:xfrm>
            <a:off x="4471324" y="605713"/>
            <a:ext cx="3249347" cy="961074"/>
          </a:xfrm>
          <a:prstGeom prst="rect">
            <a:avLst/>
          </a:prstGeom>
        </p:spPr>
      </p:pic>
      <p:pic>
        <p:nvPicPr>
          <p:cNvPr id="2" name="Picture 1" descr="Logo, company name&#10;&#10;Description automatically generated">
            <a:extLst>
              <a:ext uri="{FF2B5EF4-FFF2-40B4-BE49-F238E27FC236}">
                <a16:creationId xmlns:a16="http://schemas.microsoft.com/office/drawing/2014/main" id="{FBF82B7A-BA8C-D595-3A1A-4E9E96766A44}"/>
              </a:ext>
            </a:extLst>
          </p:cNvPr>
          <p:cNvPicPr>
            <a:picLocks noChangeAspect="1"/>
          </p:cNvPicPr>
          <p:nvPr/>
        </p:nvPicPr>
        <p:blipFill>
          <a:blip r:embed="rId6"/>
          <a:stretch>
            <a:fillRect/>
          </a:stretch>
        </p:blipFill>
        <p:spPr>
          <a:xfrm>
            <a:off x="1579918" y="4377326"/>
            <a:ext cx="1641657" cy="1669450"/>
          </a:xfrm>
          <a:prstGeom prst="rect">
            <a:avLst/>
          </a:prstGeom>
        </p:spPr>
      </p:pic>
      <p:pic>
        <p:nvPicPr>
          <p:cNvPr id="1028" name="Picture 4">
            <a:extLst>
              <a:ext uri="{FF2B5EF4-FFF2-40B4-BE49-F238E27FC236}">
                <a16:creationId xmlns:a16="http://schemas.microsoft.com/office/drawing/2014/main" id="{DFFF731D-32CA-79BD-4FF4-9660382C9F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0997" y="5335479"/>
            <a:ext cx="38100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1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0A302-CA3A-8A50-3A60-D9CF768DED5B}"/>
              </a:ext>
            </a:extLst>
          </p:cNvPr>
          <p:cNvSpPr>
            <a:spLocks noGrp="1"/>
          </p:cNvSpPr>
          <p:nvPr>
            <p:ph type="title"/>
          </p:nvPr>
        </p:nvSpPr>
        <p:spPr>
          <a:xfrm>
            <a:off x="572757" y="519758"/>
            <a:ext cx="11270976" cy="1017588"/>
          </a:xfrm>
        </p:spPr>
        <p:txBody>
          <a:bodyPr/>
          <a:lstStyle/>
          <a:p>
            <a:r>
              <a:rPr lang="en-GB" sz="4000" b="1">
                <a:solidFill>
                  <a:srgbClr val="002D56"/>
                </a:solidFill>
                <a:latin typeface="+mn-lt"/>
                <a:ea typeface="GALAXIECOPERNICUS-SEMIBOLD" panose="02000000000000000000" pitchFamily="2" charset="77"/>
              </a:rPr>
              <a:t>Aims of this session</a:t>
            </a:r>
          </a:p>
        </p:txBody>
      </p:sp>
      <p:pic>
        <p:nvPicPr>
          <p:cNvPr id="12" name="Picture 11" descr="Logo, company name&#10;&#10;Description automatically generated">
            <a:extLst>
              <a:ext uri="{FF2B5EF4-FFF2-40B4-BE49-F238E27FC236}">
                <a16:creationId xmlns:a16="http://schemas.microsoft.com/office/drawing/2014/main" id="{8C9EEE11-B7FC-B834-7AF9-6BCDCD748758}"/>
              </a:ext>
            </a:extLst>
          </p:cNvPr>
          <p:cNvPicPr>
            <a:picLocks noChangeAspect="1"/>
          </p:cNvPicPr>
          <p:nvPr/>
        </p:nvPicPr>
        <p:blipFill>
          <a:blip r:embed="rId2"/>
          <a:stretch>
            <a:fillRect/>
          </a:stretch>
        </p:blipFill>
        <p:spPr>
          <a:xfrm>
            <a:off x="323936" y="5293338"/>
            <a:ext cx="1246186" cy="1267284"/>
          </a:xfrm>
          <a:prstGeom prst="rect">
            <a:avLst/>
          </a:prstGeom>
        </p:spPr>
      </p:pic>
      <p:pic>
        <p:nvPicPr>
          <p:cNvPr id="17" name="Picture 16" descr="A picture containing text, sign, outdoor&#10;&#10;Description automatically generated">
            <a:extLst>
              <a:ext uri="{FF2B5EF4-FFF2-40B4-BE49-F238E27FC236}">
                <a16:creationId xmlns:a16="http://schemas.microsoft.com/office/drawing/2014/main" id="{8938D2E9-C827-2C2E-29BB-6E64CB90D120}"/>
              </a:ext>
            </a:extLst>
          </p:cNvPr>
          <p:cNvPicPr>
            <a:picLocks noChangeAspect="1"/>
          </p:cNvPicPr>
          <p:nvPr/>
        </p:nvPicPr>
        <p:blipFill>
          <a:blip r:embed="rId3"/>
          <a:stretch>
            <a:fillRect/>
          </a:stretch>
        </p:blipFill>
        <p:spPr>
          <a:xfrm>
            <a:off x="10621344" y="5254864"/>
            <a:ext cx="1083378" cy="1083378"/>
          </a:xfrm>
          <a:prstGeom prst="rect">
            <a:avLst/>
          </a:prstGeom>
        </p:spPr>
      </p:pic>
      <p:pic>
        <p:nvPicPr>
          <p:cNvPr id="18" name="Picture 17">
            <a:extLst>
              <a:ext uri="{FF2B5EF4-FFF2-40B4-BE49-F238E27FC236}">
                <a16:creationId xmlns:a16="http://schemas.microsoft.com/office/drawing/2014/main" id="{A7466DE1-8A19-FB08-B32E-CDE0BE5994D1}"/>
              </a:ext>
            </a:extLst>
          </p:cNvPr>
          <p:cNvPicPr>
            <a:picLocks noChangeAspect="1"/>
          </p:cNvPicPr>
          <p:nvPr/>
        </p:nvPicPr>
        <p:blipFill>
          <a:blip r:embed="rId4"/>
          <a:stretch>
            <a:fillRect/>
          </a:stretch>
        </p:blipFill>
        <p:spPr>
          <a:xfrm>
            <a:off x="10482333" y="6325905"/>
            <a:ext cx="1361400" cy="348415"/>
          </a:xfrm>
          <a:prstGeom prst="rect">
            <a:avLst/>
          </a:prstGeom>
        </p:spPr>
      </p:pic>
      <p:pic>
        <p:nvPicPr>
          <p:cNvPr id="3" name="Picture 2">
            <a:extLst>
              <a:ext uri="{FF2B5EF4-FFF2-40B4-BE49-F238E27FC236}">
                <a16:creationId xmlns:a16="http://schemas.microsoft.com/office/drawing/2014/main" id="{A1686D7D-EC09-9948-6176-C4CC13BDFA27}"/>
              </a:ext>
            </a:extLst>
          </p:cNvPr>
          <p:cNvPicPr>
            <a:picLocks noChangeAspect="1"/>
          </p:cNvPicPr>
          <p:nvPr/>
        </p:nvPicPr>
        <p:blipFill>
          <a:blip r:embed="rId5"/>
          <a:stretch>
            <a:fillRect/>
          </a:stretch>
        </p:blipFill>
        <p:spPr>
          <a:xfrm>
            <a:off x="4079136" y="5812518"/>
            <a:ext cx="3755173" cy="525724"/>
          </a:xfrm>
          <a:prstGeom prst="rect">
            <a:avLst/>
          </a:prstGeom>
        </p:spPr>
      </p:pic>
      <p:sp>
        <p:nvSpPr>
          <p:cNvPr id="5" name="TextBox 4">
            <a:extLst>
              <a:ext uri="{FF2B5EF4-FFF2-40B4-BE49-F238E27FC236}">
                <a16:creationId xmlns:a16="http://schemas.microsoft.com/office/drawing/2014/main" id="{EC7505BF-914D-5B80-AEF3-197E96F8F0A4}"/>
              </a:ext>
            </a:extLst>
          </p:cNvPr>
          <p:cNvSpPr txBox="1"/>
          <p:nvPr/>
        </p:nvSpPr>
        <p:spPr>
          <a:xfrm>
            <a:off x="1743950" y="1637436"/>
            <a:ext cx="8425543" cy="2677656"/>
          </a:xfrm>
          <a:prstGeom prst="rect">
            <a:avLst/>
          </a:prstGeom>
          <a:noFill/>
        </p:spPr>
        <p:txBody>
          <a:bodyPr wrap="square">
            <a:spAutoFit/>
          </a:bodyPr>
          <a:lstStyle/>
          <a:p>
            <a:pPr marL="285750" indent="-285750">
              <a:buSzPct val="100000"/>
              <a:buFont typeface="Arial" panose="020B0604020202020204" pitchFamily="34" charset="0"/>
              <a:buChar char="•"/>
              <a:defRPr sz="3600"/>
            </a:pPr>
            <a:r>
              <a:rPr lang="en-GB" sz="2800" b="1">
                <a:latin typeface="+mn-lt"/>
              </a:rPr>
              <a:t>Explain the concept of constructive alignment</a:t>
            </a:r>
            <a:br>
              <a:rPr lang="en-GB" sz="2800" b="1">
                <a:latin typeface="+mn-lt"/>
              </a:rPr>
            </a:br>
            <a:endParaRPr lang="en-GB" sz="2800" b="1">
              <a:latin typeface="+mn-lt"/>
              <a:cs typeface="Calibri Light" panose="020F0302020204030204"/>
            </a:endParaRPr>
          </a:p>
          <a:p>
            <a:pPr marL="285750" indent="-285750">
              <a:buSzPct val="100000"/>
              <a:buFont typeface="Arial" panose="020B0604020202020204" pitchFamily="34" charset="0"/>
              <a:buChar char="•"/>
              <a:defRPr sz="3600"/>
            </a:pPr>
            <a:r>
              <a:rPr lang="en-GB" sz="2800" b="1">
                <a:latin typeface="+mn-lt"/>
              </a:rPr>
              <a:t>Identify the benefits of constructive alignment</a:t>
            </a:r>
            <a:br>
              <a:rPr lang="en-GB" sz="2800" b="1">
                <a:latin typeface="+mn-lt"/>
              </a:rPr>
            </a:br>
            <a:endParaRPr lang="en-GB" sz="2800" b="1">
              <a:latin typeface="+mn-lt"/>
              <a:cs typeface="Calibri Light" panose="020F0302020204030204"/>
            </a:endParaRPr>
          </a:p>
          <a:p>
            <a:pPr marL="285750" indent="-285750">
              <a:buSzPct val="100000"/>
              <a:buFont typeface="Arial" panose="020B0604020202020204" pitchFamily="34" charset="0"/>
              <a:buChar char="•"/>
              <a:defRPr sz="3600"/>
            </a:pPr>
            <a:r>
              <a:rPr lang="en-GB" sz="2800" b="1">
                <a:latin typeface="+mn-lt"/>
              </a:rPr>
              <a:t>Consider examples of how constructive alignment can enhance learning and teaching </a:t>
            </a:r>
            <a:endParaRPr lang="en-GB" sz="2800" b="1">
              <a:latin typeface="+mn-lt"/>
              <a:cs typeface="Calibri Light" panose="020F0302020204030204"/>
            </a:endParaRPr>
          </a:p>
        </p:txBody>
      </p:sp>
    </p:spTree>
    <p:extLst>
      <p:ext uri="{BB962C8B-B14F-4D97-AF65-F5344CB8AC3E}">
        <p14:creationId xmlns:p14="http://schemas.microsoft.com/office/powerpoint/2010/main" val="1953749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841FD7EE9ECD46BA8120E87F24CCE2" ma:contentTypeVersion="1" ma:contentTypeDescription="Create a new document." ma:contentTypeScope="" ma:versionID="542e71f4dd8b68a0801704b101658d4f">
  <xsd:schema xmlns:xsd="http://www.w3.org/2001/XMLSchema" xmlns:xs="http://www.w3.org/2001/XMLSchema" xmlns:p="http://schemas.microsoft.com/office/2006/metadata/properties" xmlns:ns1="http://schemas.microsoft.com/sharepoint/v3" targetNamespace="http://schemas.microsoft.com/office/2006/metadata/properties" ma:root="true" ma:fieldsID="f66abc2e75104a1e2665fbc11a6ee9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51235D-1CA4-45D8-BF0E-89DBEE055C94}">
  <ds:schemaRefs>
    <ds:schemaRef ds:uri="215cb6b8-a111-4861-82f6-ea6d133d52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2D5266-DCE2-45E2-B071-3A8F606EA297}"/>
</file>

<file path=customXml/itemProps3.xml><?xml version="1.0" encoding="utf-8"?>
<ds:datastoreItem xmlns:ds="http://schemas.openxmlformats.org/officeDocument/2006/customXml" ds:itemID="{64F3ED8E-4EA0-4F8E-97E1-C5C242CC0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Widescreen</PresentationFormat>
  <Paragraphs>128</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Gotham</vt:lpstr>
      <vt:lpstr>GOTHAM-BOOK</vt:lpstr>
      <vt:lpstr>Symbol</vt:lpstr>
      <vt:lpstr>Office Theme</vt:lpstr>
      <vt:lpstr>Constructive Alignment (what is it?)</vt:lpstr>
      <vt:lpstr>Constructive Alignment (what is it?)</vt:lpstr>
      <vt:lpstr>Constructive Alignment (why to do it?)</vt:lpstr>
      <vt:lpstr>Constructive Alignment (why to do it?)</vt:lpstr>
      <vt:lpstr>Constructive Alignment (how to do it)</vt:lpstr>
      <vt:lpstr>Constructive Alignment (discussion time)</vt:lpstr>
      <vt:lpstr>PowerPoint Presentation</vt:lpstr>
      <vt:lpstr>PowerPoint Presentation</vt:lpstr>
      <vt:lpstr>Aims of this session</vt:lpstr>
      <vt:lpstr>Review these useful videos on Constructive Alignment</vt:lpstr>
      <vt:lpstr>Constructive Alignment: defining it</vt:lpstr>
      <vt:lpstr>What is it?</vt:lpstr>
      <vt:lpstr>Interactive Task</vt:lpstr>
      <vt:lpstr>Constructive Alignment: Closing the loop </vt:lpstr>
      <vt:lpstr>What is the impact of positive Constructive Alignment?  </vt:lpstr>
      <vt:lpstr>Constructive Alignment: Interactive Task </vt:lpstr>
      <vt:lpstr>Constructive Alignment: Negotiating the Terms under Assessment  </vt:lpstr>
      <vt:lpstr>Constructive Alignment: Negotiating the Terms under Assessment  </vt:lpstr>
      <vt:lpstr>Constructive Alignment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Garwood, Sarah</dc:creator>
  <cp:lastModifiedBy>Tobin, Gaby</cp:lastModifiedBy>
  <cp:revision>550</cp:revision>
  <dcterms:created xsi:type="dcterms:W3CDTF">2022-08-15T16:52:22Z</dcterms:created>
  <dcterms:modified xsi:type="dcterms:W3CDTF">2023-12-06T13:29:37Z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0x01010023841FD7EE9ECD46BA8120E87F24CCE2</vt:lpwstr>
  </property>
  <property fmtid="{D5CDD505-2E9C-101B-9397-08002B2CF9AE}" pid="3" name="MediaServiceImageTags">
    <vt:lpwstr/>
  </property>
  <property fmtid="{D5CDD505-2E9C-101B-9397-08002B2CF9AE}" pid="4" name="Order">
    <vt:r8>1100</vt:r8>
  </property>
  <property fmtid="{D5CDD505-2E9C-101B-9397-08002B2CF9AE}" pid="5" name="xd_Signature">
    <vt:bool>false</vt:bool>
  </property>
  <property fmtid="{D5CDD505-2E9C-101B-9397-08002B2CF9AE}" pid="6" name="SharedWithUsers">
    <vt:lpwstr/>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