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133" r:id="rId5"/>
    <p:sldId id="274" r:id="rId6"/>
    <p:sldId id="275" r:id="rId7"/>
    <p:sldId id="280" r:id="rId8"/>
    <p:sldId id="276" r:id="rId9"/>
    <p:sldId id="281" r:id="rId10"/>
    <p:sldId id="277" r:id="rId11"/>
    <p:sldId id="283" r:id="rId12"/>
    <p:sldId id="282" r:id="rId13"/>
    <p:sldId id="292" r:id="rId14"/>
    <p:sldId id="259" r:id="rId15"/>
    <p:sldId id="2140" r:id="rId16"/>
    <p:sldId id="2141" r:id="rId17"/>
    <p:sldId id="2142" r:id="rId18"/>
    <p:sldId id="2143" r:id="rId19"/>
    <p:sldId id="2144" r:id="rId20"/>
    <p:sldId id="279" r:id="rId21"/>
    <p:sldId id="278" r:id="rId22"/>
    <p:sldId id="287" r:id="rId23"/>
    <p:sldId id="21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6"/>
    <a:srgbClr val="701134"/>
    <a:srgbClr val="0B2A3D"/>
    <a:srgbClr val="F3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4C947-E699-4E7B-AFF1-5CD8301BE945}" v="14" dt="2023-03-21T04:35:23.514"/>
    <p1510:client id="{57CF9F80-1103-46B0-9BC4-4DF85BED1E07}" v="231" dt="2023-03-17T10:21:30.187"/>
    <p1510:client id="{63B1422C-8F83-43CF-953E-F7B5A3770254}" v="1" dt="2023-09-07T10:23:4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3FDA3-7D78-CE46-A8D2-EFE22190BDE0}"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19B08-4CFE-6743-A079-03A38C0887E8}" type="slidenum">
              <a:rPr lang="en-GB" smtClean="0"/>
              <a:t>‹#›</a:t>
            </a:fld>
            <a:endParaRPr lang="en-GB"/>
          </a:p>
        </p:txBody>
      </p:sp>
    </p:spTree>
    <p:extLst>
      <p:ext uri="{BB962C8B-B14F-4D97-AF65-F5344CB8AC3E}">
        <p14:creationId xmlns:p14="http://schemas.microsoft.com/office/powerpoint/2010/main" val="39715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Gaby. I'm Head of Quality Enhancement at Cardiff Met. In essence this means I have oversight of how the University ensures the standards of its degrees and the quality of the student learning experience. I've been asked to speak to you today about how we ensure the quality of degrees in the UK. As you will know the project contains 2 training visits in Vietnam. The first (this one) focusing on the subject specific elements of UK and Vietnamese degrees and the second visit, in September, focusing more broadly on quality assurance. For this reason I will give an overview of the UK approach and some key concepts today before we move on, in Day 2 and 3 to the more subject specific elements of the project. The purpose being to allow you a broad understanding of how UK higher education functions and allow us (in discussion time) to understand how Vietnamese higher education functions, so that, as we head into day 2 and 3 we can put our discussion in context and </a:t>
            </a:r>
            <a:r>
              <a:rPr lang="en-US" dirty="0" err="1">
                <a:cs typeface="Calibri"/>
              </a:rPr>
              <a:t>recognise</a:t>
            </a:r>
            <a:r>
              <a:rPr lang="en-US" dirty="0">
                <a:cs typeface="Calibri"/>
              </a:rPr>
              <a:t> some key terms and concepts as they may arise in our workshops and discussions.</a:t>
            </a:r>
          </a:p>
        </p:txBody>
      </p:sp>
      <p:sp>
        <p:nvSpPr>
          <p:cNvPr id="4" name="Slide Number Placeholder 3"/>
          <p:cNvSpPr>
            <a:spLocks noGrp="1"/>
          </p:cNvSpPr>
          <p:nvPr>
            <p:ph type="sldNum" sz="quarter" idx="5"/>
          </p:nvPr>
        </p:nvSpPr>
        <p:spPr/>
        <p:txBody>
          <a:bodyPr/>
          <a:lstStyle/>
          <a:p>
            <a:fld id="{86319B08-4CFE-6743-A079-03A38C0887E8}" type="slidenum">
              <a:rPr lang="en-GB" smtClean="0"/>
              <a:t>1</a:t>
            </a:fld>
            <a:endParaRPr lang="en-GB"/>
          </a:p>
        </p:txBody>
      </p:sp>
    </p:spTree>
    <p:extLst>
      <p:ext uri="{BB962C8B-B14F-4D97-AF65-F5344CB8AC3E}">
        <p14:creationId xmlns:p14="http://schemas.microsoft.com/office/powerpoint/2010/main" val="333722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B902F4-BDC4-E545-963F-EE58C192B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67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British Council have requested that we cover, some key elements of the UK approach to higher education today and these are listed here. They include the UK quality context and then how we use key documents to ensure the standards of UK awards. The include what we call 'qualification descriptors' and 'subject benchmark statements'. In essence qualification descriptors tell us what type of knowledge and skills a student should develop at each level of a degree, subject benchmark statements tell us what type of content a degree should contain. So we will look at these key UK documents and discuss how we use them in the UK and what the Vietnamese approach to assuring the level and content of degrees is. We will consider the similarities and differences in our approach. Next we will take  a break and then I will outline how, in the UK, we approach writing </a:t>
            </a:r>
            <a:r>
              <a:rPr lang="en-US" dirty="0" err="1">
                <a:cs typeface="Calibri"/>
              </a:rPr>
              <a:t>programme</a:t>
            </a:r>
            <a:r>
              <a:rPr lang="en-US" dirty="0">
                <a:cs typeface="Calibri"/>
              </a:rPr>
              <a:t> aims and learning outcomes and a key element of UK higher education we can 'constructive alignment'. I will unpack this concept in the session and again we will discuss and consider the similarities and differences in the UK and Vietnamese approach.</a:t>
            </a:r>
          </a:p>
        </p:txBody>
      </p:sp>
      <p:sp>
        <p:nvSpPr>
          <p:cNvPr id="4" name="Slide Number Placeholder 3"/>
          <p:cNvSpPr>
            <a:spLocks noGrp="1"/>
          </p:cNvSpPr>
          <p:nvPr>
            <p:ph type="sldNum" sz="quarter" idx="5"/>
          </p:nvPr>
        </p:nvSpPr>
        <p:spPr/>
        <p:txBody>
          <a:bodyPr/>
          <a:lstStyle/>
          <a:p>
            <a:fld id="{86319B08-4CFE-6743-A079-03A38C0887E8}" type="slidenum">
              <a:rPr lang="en-GB" smtClean="0"/>
              <a:t>2</a:t>
            </a:fld>
            <a:endParaRPr lang="en-GB"/>
          </a:p>
        </p:txBody>
      </p:sp>
    </p:spTree>
    <p:extLst>
      <p:ext uri="{BB962C8B-B14F-4D97-AF65-F5344CB8AC3E}">
        <p14:creationId xmlns:p14="http://schemas.microsoft.com/office/powerpoint/2010/main" val="100821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I'll open with an overview of how we oversee quality assurance in the UK. Universities in the UK are autonomous institutions, meaning, we draw down funding from the government and need to give assurances on how we deliver </a:t>
            </a:r>
            <a:r>
              <a:rPr lang="en-US" dirty="0" err="1">
                <a:cs typeface="Calibri"/>
              </a:rPr>
              <a:t>programmes</a:t>
            </a:r>
            <a:r>
              <a:rPr lang="en-US" dirty="0">
                <a:cs typeface="Calibri"/>
              </a:rPr>
              <a:t>, but the decisions about what we teach and how we teach it are left to us to determine as an institution. One of the challenges of this approach, and not having a national curriculum, is how to ensure the parity of approach in different Universities if we are all teaching different syllabuses. This is where the Quality Assurance Agency comes in. They are a UK wide independent body, commissioned by the UK government to safeguard standards and quality in UK Higher Education. The review UK higher education wherever it is delivered across the world including UK degrees offered overseas. In the Cardiff Met context this means the QAA inspect our degrees in Cardiff but also at our many overseas partner Universities. Cardiff Met has approximately 13 partners based all over the world delivering Cardiff Met degrees and they all are subject to QAA oversight and inspection.</a:t>
            </a:r>
          </a:p>
        </p:txBody>
      </p:sp>
      <p:sp>
        <p:nvSpPr>
          <p:cNvPr id="4" name="Slide Number Placeholder 3"/>
          <p:cNvSpPr>
            <a:spLocks noGrp="1"/>
          </p:cNvSpPr>
          <p:nvPr>
            <p:ph type="sldNum" sz="quarter" idx="5"/>
          </p:nvPr>
        </p:nvSpPr>
        <p:spPr/>
        <p:txBody>
          <a:bodyPr/>
          <a:lstStyle/>
          <a:p>
            <a:fld id="{86319B08-4CFE-6743-A079-03A38C0887E8}" type="slidenum">
              <a:rPr lang="en-GB" smtClean="0"/>
              <a:t>3</a:t>
            </a:fld>
            <a:endParaRPr lang="en-GB"/>
          </a:p>
        </p:txBody>
      </p:sp>
    </p:spTree>
    <p:extLst>
      <p:ext uri="{BB962C8B-B14F-4D97-AF65-F5344CB8AC3E}">
        <p14:creationId xmlns:p14="http://schemas.microsoft.com/office/powerpoint/2010/main" val="103642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of the key ways in which the QAA supports UK Universities to keep high standards and quality is through its Quality Code. This is a key reference point for all UK Universities and their partners. It sets out what is expected of a University, what practices a University should follow and it has a range of advice and guidance to help Universities understand how to meet the expectations. The advice and guidance into themes such as 'course design and development' or 'partnerships' or 'assessment'. The advice ad guidance has been written by a collective of colleagues from all across the UK who teach on, design, or oversee UK higher education and is routinely updated. Through ensuring UK Universities align with the Quality Code students, parents, government bodies and other stakeholders can be assured of a shared approach to standards and quality in UK Universities and their partners. I'm going to now show you a short 3 minute video from the QAA that further explains the various elements of the code.</a:t>
            </a:r>
          </a:p>
        </p:txBody>
      </p:sp>
      <p:sp>
        <p:nvSpPr>
          <p:cNvPr id="4" name="Slide Number Placeholder 3"/>
          <p:cNvSpPr>
            <a:spLocks noGrp="1"/>
          </p:cNvSpPr>
          <p:nvPr>
            <p:ph type="sldNum" sz="quarter" idx="5"/>
          </p:nvPr>
        </p:nvSpPr>
        <p:spPr/>
        <p:txBody>
          <a:bodyPr/>
          <a:lstStyle/>
          <a:p>
            <a:fld id="{86319B08-4CFE-6743-A079-03A38C0887E8}" type="slidenum">
              <a:rPr lang="en-GB" smtClean="0"/>
              <a:t>4</a:t>
            </a:fld>
            <a:endParaRPr lang="en-GB"/>
          </a:p>
        </p:txBody>
      </p:sp>
    </p:spTree>
    <p:extLst>
      <p:ext uri="{BB962C8B-B14F-4D97-AF65-F5344CB8AC3E}">
        <p14:creationId xmlns:p14="http://schemas.microsoft.com/office/powerpoint/2010/main" val="92509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noted earlier along with the advice and guidance within the Quality Code there are 2 other key documents which the QAA oversee which help UK Universities, and their partners, ensure the quality and standards of their degrees. The first of these are what we call 'qualification descriptors'. In the UK we define a different types of awards as 'qualifications' these qualifications include 'Bachelors Degrees', 'Masters Degrees' and 'Research Degrees'. Each qualification (or degree) sits at a difference level and the qualification descriptor explain what is expected at each level. The official title of the document in which the qualification descriptors are held in the Framework for Higher Education Qualifications and we tend to call it the FHEQ. The FHEQ helps universities to assure students, partners, employers and other stakeholders that the level of learning a student has demonstrated to pass a degree is at the expected level.</a:t>
            </a:r>
          </a:p>
        </p:txBody>
      </p:sp>
      <p:sp>
        <p:nvSpPr>
          <p:cNvPr id="4" name="Slide Number Placeholder 3"/>
          <p:cNvSpPr>
            <a:spLocks noGrp="1"/>
          </p:cNvSpPr>
          <p:nvPr>
            <p:ph type="sldNum" sz="quarter" idx="5"/>
          </p:nvPr>
        </p:nvSpPr>
        <p:spPr/>
        <p:txBody>
          <a:bodyPr/>
          <a:lstStyle/>
          <a:p>
            <a:fld id="{86319B08-4CFE-6743-A079-03A38C0887E8}" type="slidenum">
              <a:rPr lang="en-GB" smtClean="0"/>
              <a:t>5</a:t>
            </a:fld>
            <a:endParaRPr lang="en-GB"/>
          </a:p>
        </p:txBody>
      </p:sp>
    </p:spTree>
    <p:extLst>
      <p:ext uri="{BB962C8B-B14F-4D97-AF65-F5344CB8AC3E}">
        <p14:creationId xmlns:p14="http://schemas.microsoft.com/office/powerpoint/2010/main" val="12803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I noted UK qualifications are designed in 'levels' and the FHEQ sets out what these levels are and to which level each degree aligns. Bachelors Degrees, for example are normally 3 years long and cover 3 levels of learning, level 4, 5 and 6. Students need to have demonstrated the knowledge and skills at each level to move to the next and to have demonstrated learning at level 6 to be able to graduate with a Bachelors Degree. We, as lecturers and quality staff, ensure this by designing our learning and teaching approaches and our assessments at the appropriate level and the qualification descriptors help us to understand how to do this. In most UK Universities the use of qualification descriptors is embedded in our processes and procedures so that when lecturers are designing </a:t>
            </a:r>
            <a:r>
              <a:rPr lang="en-US" dirty="0" err="1">
                <a:cs typeface="Calibri"/>
              </a:rPr>
              <a:t>programmes</a:t>
            </a:r>
            <a:r>
              <a:rPr lang="en-US" dirty="0">
                <a:cs typeface="Calibri"/>
              </a:rPr>
              <a:t> or are teaching they will automatically align their approach with the right level and we have a range of checks and balances in place to ensure this is the case.</a:t>
            </a:r>
          </a:p>
        </p:txBody>
      </p:sp>
      <p:sp>
        <p:nvSpPr>
          <p:cNvPr id="4" name="Slide Number Placeholder 3"/>
          <p:cNvSpPr>
            <a:spLocks noGrp="1"/>
          </p:cNvSpPr>
          <p:nvPr>
            <p:ph type="sldNum" sz="quarter" idx="5"/>
          </p:nvPr>
        </p:nvSpPr>
        <p:spPr/>
        <p:txBody>
          <a:bodyPr/>
          <a:lstStyle/>
          <a:p>
            <a:fld id="{86319B08-4CFE-6743-A079-03A38C0887E8}" type="slidenum">
              <a:rPr lang="en-GB" smtClean="0"/>
              <a:t>6</a:t>
            </a:fld>
            <a:endParaRPr lang="en-GB"/>
          </a:p>
        </p:txBody>
      </p:sp>
    </p:spTree>
    <p:extLst>
      <p:ext uri="{BB962C8B-B14F-4D97-AF65-F5344CB8AC3E}">
        <p14:creationId xmlns:p14="http://schemas.microsoft.com/office/powerpoint/2010/main" val="371451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the qualification descriptors tell us how to design our degrees at the right level but how, in the UK, do we decide what the content of a degree should be? What makes one degree a computing degree and another a medicine degree? How can we ensure that we are delivering the right stuff in our degrees, the skills and knowledge that students need in order to be able to enter the workforce and meet the needs of employers? This is where our Subject Benchmark Statements come in. They are designed by subject (for example there is one for computing that I will show you in a moment) and they outlines the nature of study in that subject areas and what graduates in, for example, a computing degree, should be able to do on graduation. They are not written by the QAA. The QAA oversee them and facilitate their development and upkeep but the content is determined by academics in the subject area from across the whole of the UK. On a rolling basis the QAA will do a call out to all UK Universities and ask for volunteers from the subject area to join a group from across the UK to decide, for example,  'what should a computing degree contain? What is important in a computing degree? What standards and areas of study should a computing degree contain?'. The output of this work then is published by the QAA and used in a number of ways by UK Universities.</a:t>
            </a:r>
          </a:p>
        </p:txBody>
      </p:sp>
      <p:sp>
        <p:nvSpPr>
          <p:cNvPr id="4" name="Slide Number Placeholder 3"/>
          <p:cNvSpPr>
            <a:spLocks noGrp="1"/>
          </p:cNvSpPr>
          <p:nvPr>
            <p:ph type="sldNum" sz="quarter" idx="5"/>
          </p:nvPr>
        </p:nvSpPr>
        <p:spPr/>
        <p:txBody>
          <a:bodyPr/>
          <a:lstStyle/>
          <a:p>
            <a:fld id="{86319B08-4CFE-6743-A079-03A38C0887E8}" type="slidenum">
              <a:rPr lang="en-GB" smtClean="0"/>
              <a:t>7</a:t>
            </a:fld>
            <a:endParaRPr lang="en-GB"/>
          </a:p>
        </p:txBody>
      </p:sp>
    </p:spTree>
    <p:extLst>
      <p:ext uri="{BB962C8B-B14F-4D97-AF65-F5344CB8AC3E}">
        <p14:creationId xmlns:p14="http://schemas.microsoft.com/office/powerpoint/2010/main" val="35789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of the ways that they are used are, for example, in the design of new degrees, in the review of existing degrees (to keep them up to date) and in the day-to-day delivery of learning and teaching. We ensure this through asking teams during </a:t>
            </a:r>
            <a:r>
              <a:rPr lang="en-US" dirty="0" err="1">
                <a:cs typeface="Calibri"/>
              </a:rPr>
              <a:t>programme</a:t>
            </a:r>
            <a:r>
              <a:rPr lang="en-US" dirty="0">
                <a:cs typeface="Calibri"/>
              </a:rPr>
              <a:t> approval and review to demonstrate alignment through a mapping exercise and we ask our external examiners to confirm ongoing alignment on an annual basis.</a:t>
            </a:r>
          </a:p>
          <a:p>
            <a:endParaRPr lang="en-US" dirty="0">
              <a:cs typeface="Calibri"/>
            </a:endParaRPr>
          </a:p>
          <a:p>
            <a:r>
              <a:rPr lang="en-US" dirty="0">
                <a:cs typeface="Calibri"/>
              </a:rPr>
              <a:t>The statements provide guidance and a broad description of degree content but allow some flexibility so that Universities can design degrees that can respond to sector innovation and local contexts as needed.</a:t>
            </a:r>
          </a:p>
        </p:txBody>
      </p:sp>
      <p:sp>
        <p:nvSpPr>
          <p:cNvPr id="4" name="Slide Number Placeholder 3"/>
          <p:cNvSpPr>
            <a:spLocks noGrp="1"/>
          </p:cNvSpPr>
          <p:nvPr>
            <p:ph type="sldNum" sz="quarter" idx="5"/>
          </p:nvPr>
        </p:nvSpPr>
        <p:spPr/>
        <p:txBody>
          <a:bodyPr/>
          <a:lstStyle/>
          <a:p>
            <a:fld id="{86319B08-4CFE-6743-A079-03A38C0887E8}" type="slidenum">
              <a:rPr lang="en-GB" smtClean="0"/>
              <a:t>8</a:t>
            </a:fld>
            <a:endParaRPr lang="en-GB"/>
          </a:p>
        </p:txBody>
      </p:sp>
    </p:spTree>
    <p:extLst>
      <p:ext uri="{BB962C8B-B14F-4D97-AF65-F5344CB8AC3E}">
        <p14:creationId xmlns:p14="http://schemas.microsoft.com/office/powerpoint/2010/main" val="289800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just going to quickly show you the subject benchmark statement for computing to give you a sense of what it contains and then we will take a quick break and then form groups to discuss qualification descriptors and subject benchmark statements and the Vietnamese equivalents.</a:t>
            </a:r>
          </a:p>
        </p:txBody>
      </p:sp>
      <p:sp>
        <p:nvSpPr>
          <p:cNvPr id="4" name="Slide Number Placeholder 3"/>
          <p:cNvSpPr>
            <a:spLocks noGrp="1"/>
          </p:cNvSpPr>
          <p:nvPr>
            <p:ph type="sldNum" sz="quarter" idx="5"/>
          </p:nvPr>
        </p:nvSpPr>
        <p:spPr/>
        <p:txBody>
          <a:bodyPr/>
          <a:lstStyle/>
          <a:p>
            <a:fld id="{86319B08-4CFE-6743-A079-03A38C0887E8}" type="slidenum">
              <a:rPr lang="en-GB" smtClean="0"/>
              <a:t>9</a:t>
            </a:fld>
            <a:endParaRPr lang="en-GB"/>
          </a:p>
        </p:txBody>
      </p:sp>
    </p:spTree>
    <p:extLst>
      <p:ext uri="{BB962C8B-B14F-4D97-AF65-F5344CB8AC3E}">
        <p14:creationId xmlns:p14="http://schemas.microsoft.com/office/powerpoint/2010/main" val="2361996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A5A935-9E02-B491-D97B-7084F286DA8A}"/>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3" name="Content Placeholder 2">
            <a:extLst>
              <a:ext uri="{FF2B5EF4-FFF2-40B4-BE49-F238E27FC236}">
                <a16:creationId xmlns:a16="http://schemas.microsoft.com/office/drawing/2014/main" id="{A30B92A1-3FA0-7A77-D947-DA69CDA32604}"/>
              </a:ext>
            </a:extLst>
          </p:cNvPr>
          <p:cNvSpPr>
            <a:spLocks noGrp="1"/>
          </p:cNvSpPr>
          <p:nvPr>
            <p:ph sz="half" idx="1"/>
          </p:nvPr>
        </p:nvSpPr>
        <p:spPr>
          <a:xfrm>
            <a:off x="460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9581A190-2ABB-B621-8EE8-843077DD203F}"/>
              </a:ext>
            </a:extLst>
          </p:cNvPr>
          <p:cNvSpPr>
            <a:spLocks noGrp="1"/>
          </p:cNvSpPr>
          <p:nvPr>
            <p:ph sz="half" idx="10"/>
          </p:nvPr>
        </p:nvSpPr>
        <p:spPr>
          <a:xfrm>
            <a:off x="6175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0">
            <a:extLst>
              <a:ext uri="{FF2B5EF4-FFF2-40B4-BE49-F238E27FC236}">
                <a16:creationId xmlns:a16="http://schemas.microsoft.com/office/drawing/2014/main" id="{41A7C279-3485-5F2F-5080-C9141669A52B}"/>
              </a:ext>
            </a:extLst>
          </p:cNvPr>
          <p:cNvSpPr>
            <a:spLocks noGrp="1"/>
          </p:cNvSpPr>
          <p:nvPr>
            <p:ph type="title"/>
          </p:nvPr>
        </p:nvSpPr>
        <p:spPr>
          <a:xfrm>
            <a:off x="460513" y="593171"/>
            <a:ext cx="10893287" cy="1097517"/>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104495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4A1B-5D7B-68DB-D18C-7B3667E4143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2C784F-036A-D56D-4444-9961A80C616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908806-AE07-2D99-8A4C-D4ABC4C3FB6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07611E3B-F6A2-A2D6-84DF-BFA041A3F2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0FA19CA-D80C-0665-B603-8D2091B51341}"/>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4935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46CFC-11DD-1EFE-DA7A-C1814D723B4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64A0274-6FF9-01C3-41DB-EEFA7BB97EA5}"/>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8EDE73-A816-CA89-926C-2AA43EEFD0E4}"/>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FF6D13D3-148D-B648-14AF-40527E8F08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DAB0CF0-66C1-4B6D-B32F-62960FCE2D7F}"/>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51719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8700-2927-F3C4-F338-22A3C44200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055BBA-9F2C-891E-F567-239A9CE75B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2F3599-B8D3-2F3A-78E9-ACAF53B916CD}"/>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847D2A63-0F82-4EB7-CA1E-9067D171A8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744E3E-9F17-F2DA-5040-4DAF4DC1AA15}"/>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4283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F3AE-574D-18B6-0101-31B26C4975D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EA8224C1-A271-A4C5-8017-C028103460AA}"/>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9B99B0-F96F-470C-01A9-FFCE5418AA8C}"/>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4E42DF03-6AE5-E226-F14E-667645CDCD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12DE058-B555-89D2-BE3F-E40E4CD4AF1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61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55B8-882B-14B0-1C85-8C1337E741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E0E0EE5-5CD9-F720-82D4-A60811567D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FB4785-E56E-70BE-35E4-60C15BFA80CE}"/>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BF92DA0B-BB3D-F953-F890-061ACB8638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CFADF6-E09B-8C3F-26D9-EE3E1825ED80}"/>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7192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D08D-222A-54C2-1DE5-361957C23A4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FE84B6D0-32CC-663F-E681-C13982B90B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709727-3321-A74C-BC9B-6B550F029DA0}"/>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FF8BAC-0BDD-83A7-648D-1E19428377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5B58FD-BEAC-F6FD-0C71-CCB7C4B9E4E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713F273-C521-4832-B28C-83C9E82ABEB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8" name="Footer Placeholder 7">
            <a:extLst>
              <a:ext uri="{FF2B5EF4-FFF2-40B4-BE49-F238E27FC236}">
                <a16:creationId xmlns:a16="http://schemas.microsoft.com/office/drawing/2014/main" id="{2006021A-1842-0DAF-1751-3E3AB2A58F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81E618-56A3-F25E-BECB-DE616E0062B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11882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E761-EEE6-E41C-09EF-4DA1E42ACDF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5E580009-2043-EEDC-0A87-286FC4B3AAB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4" name="Footer Placeholder 3">
            <a:extLst>
              <a:ext uri="{FF2B5EF4-FFF2-40B4-BE49-F238E27FC236}">
                <a16:creationId xmlns:a16="http://schemas.microsoft.com/office/drawing/2014/main" id="{421D73E8-94B6-A1B8-A11D-CB70A62867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AF16DB-AB87-D536-EB6B-E09B7FFFEECB}"/>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20236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2D8B4-EFEF-BCE0-1A8C-4494155B42F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3" name="Footer Placeholder 2">
            <a:extLst>
              <a:ext uri="{FF2B5EF4-FFF2-40B4-BE49-F238E27FC236}">
                <a16:creationId xmlns:a16="http://schemas.microsoft.com/office/drawing/2014/main" id="{96378A9E-FBEB-C22E-E7BB-A0D16D113EB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BD8C24A-48C5-05C6-CAE5-C3459B7858ED}"/>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15395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7550-DC99-4C87-381C-997C647225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A073BBD-4CE5-E6FF-822B-D5B94B5B4D1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E49238-5C92-2FB9-98D1-5910FE36B6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4D8C68-52C1-9D58-D835-25458A49DDB8}"/>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6" name="Footer Placeholder 5">
            <a:extLst>
              <a:ext uri="{FF2B5EF4-FFF2-40B4-BE49-F238E27FC236}">
                <a16:creationId xmlns:a16="http://schemas.microsoft.com/office/drawing/2014/main" id="{67A60C58-D027-88CB-8BFB-C7C04058C5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3D611C-82A3-C534-7624-480D832F0CB9}"/>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215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DD80-EAA2-6893-94C9-46A76E093B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BBD2630-878E-33E3-8385-D9EADC284C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F093A5-5271-B5A6-69A6-DD2639DA01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0F4FA0-C0CB-9C0C-F733-DEE6D1D41BBF}"/>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6" name="Footer Placeholder 5">
            <a:extLst>
              <a:ext uri="{FF2B5EF4-FFF2-40B4-BE49-F238E27FC236}">
                <a16:creationId xmlns:a16="http://schemas.microsoft.com/office/drawing/2014/main" id="{5C87B603-A86D-9B77-9000-EE21F7E7165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04030A8-4881-A753-0400-EE8A6B0F0E3E}"/>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6704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5700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hyperlink" Target="https://www.advance-he.ac.uk/knowledge-hub/aligning-teaching-constructing-learni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qaa.ac.uk/en/quality-code/subject-benchmark-statements" TargetMode="External"/><Relationship Id="rId5" Type="http://schemas.openxmlformats.org/officeDocument/2006/relationships/hyperlink" Target="https://www.qaa.ac.uk/en/quality-code/qualifications-frameworks" TargetMode="External"/><Relationship Id="rId4" Type="http://schemas.openxmlformats.org/officeDocument/2006/relationships/hyperlink" Target="https://www.qaa.ac.uk/the-quality-co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sean.org/wp-content/uploads/2017/03/ED-02-ASEAN-Qualifications-Reference-Framework-January-2016.pdf"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en.naric.edu.vn/static/files/Khungtrinhdoquocgia-TA.pdf" TargetMode="External"/><Relationship Id="rId2" Type="http://schemas.openxmlformats.org/officeDocument/2006/relationships/hyperlink" Target="http://en.naric.edu.vn/bachelor.html"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qaa.ac.uk/"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qaa.ac.uk/the-quality-code"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qaa.ac.uk/en/the-quality-code/qualifications-frameworks"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qaa.ac.uk/en/the-quality-code/subject-benchmark-statements"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130897" y="2411412"/>
            <a:ext cx="11270976" cy="2181136"/>
          </a:xfrm>
        </p:spPr>
        <p:txBody>
          <a:bodyPr/>
          <a:lstStyle/>
          <a:p>
            <a:pPr algn="ctr"/>
            <a:r>
              <a:rPr lang="en-GB" b="1">
                <a:solidFill>
                  <a:srgbClr val="002D56"/>
                </a:solidFill>
                <a:latin typeface="+mn-lt"/>
                <a:ea typeface="GALAXIECOPERNICUS-SEMIBOLD" panose="02000000000000000000" pitchFamily="2" charset="77"/>
              </a:rPr>
              <a:t>Quality Assurance in the UK Context</a:t>
            </a:r>
            <a:br>
              <a:rPr lang="en-GB" b="1">
                <a:solidFill>
                  <a:srgbClr val="002D56"/>
                </a:solidFill>
                <a:latin typeface="+mn-lt"/>
                <a:ea typeface="GALAXIECOPERNICUS-SEMIBOLD" panose="02000000000000000000" pitchFamily="2" charset="77"/>
              </a:rPr>
            </a:br>
            <a:r>
              <a:rPr lang="en-GB" sz="2800" i="1">
                <a:solidFill>
                  <a:srgbClr val="002D56"/>
                </a:solidFill>
                <a:latin typeface="+mn-lt"/>
                <a:ea typeface="GALAXIECOPERNICUS-SEMIBOLD" panose="02000000000000000000" pitchFamily="2" charset="77"/>
              </a:rPr>
              <a:t>Gaby Tobin, Head of Quality Enhancement</a:t>
            </a:r>
            <a:br>
              <a:rPr lang="en-GB" b="1">
                <a:solidFill>
                  <a:srgbClr val="002D56"/>
                </a:solidFill>
                <a:latin typeface="+mn-lt"/>
                <a:ea typeface="GALAXIECOPERNICUS-SEMIBOLD" panose="02000000000000000000" pitchFamily="2" charset="77"/>
              </a:rPr>
            </a:br>
            <a:br>
              <a:rPr lang="en-GB" b="1">
                <a:solidFill>
                  <a:srgbClr val="002D56"/>
                </a:solidFill>
                <a:latin typeface="+mn-lt"/>
                <a:ea typeface="GALAXIECOPERNICUS-SEMIBOLD" panose="02000000000000000000" pitchFamily="2" charset="77"/>
              </a:rPr>
            </a:br>
            <a:endParaRPr lang="en-GB" sz="2400" b="1" i="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6034898"/>
            <a:ext cx="3755173" cy="525724"/>
          </a:xfrm>
          <a:prstGeom prst="rect">
            <a:avLst/>
          </a:prstGeom>
        </p:spPr>
      </p:pic>
    </p:spTree>
    <p:extLst>
      <p:ext uri="{BB962C8B-B14F-4D97-AF65-F5344CB8AC3E}">
        <p14:creationId xmlns:p14="http://schemas.microsoft.com/office/powerpoint/2010/main" val="184163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Qualification Descriptors and Subject Benchmarks (discussion time)</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grpSp>
        <p:nvGrpSpPr>
          <p:cNvPr id="8" name="Rectangle 11">
            <a:extLst>
              <a:ext uri="{FF2B5EF4-FFF2-40B4-BE49-F238E27FC236}">
                <a16:creationId xmlns:a16="http://schemas.microsoft.com/office/drawing/2014/main" id="{7A94335E-EA82-25C6-DE12-8557D898CC11}"/>
              </a:ext>
            </a:extLst>
          </p:cNvPr>
          <p:cNvGrpSpPr/>
          <p:nvPr/>
        </p:nvGrpSpPr>
        <p:grpSpPr>
          <a:xfrm>
            <a:off x="1309251" y="1997840"/>
            <a:ext cx="9573494" cy="2862318"/>
            <a:chOff x="-1" y="-15524"/>
            <a:chExt cx="9573493" cy="2862316"/>
          </a:xfrm>
        </p:grpSpPr>
        <p:sp>
          <p:nvSpPr>
            <p:cNvPr id="9" name="Rectangle">
              <a:extLst>
                <a:ext uri="{FF2B5EF4-FFF2-40B4-BE49-F238E27FC236}">
                  <a16:creationId xmlns:a16="http://schemas.microsoft.com/office/drawing/2014/main" id="{7C88E64F-7D2C-35F5-FCC0-6D81CAF6D878}"/>
                </a:ext>
              </a:extLst>
            </p:cNvPr>
            <p:cNvSpPr/>
            <p:nvPr/>
          </p:nvSpPr>
          <p:spPr>
            <a:xfrm>
              <a:off x="-1" y="-2"/>
              <a:ext cx="9573493" cy="2831274"/>
            </a:xfrm>
            <a:prstGeom prst="rect">
              <a:avLst/>
            </a:prstGeom>
            <a:solidFill>
              <a:srgbClr val="FFFFFF"/>
            </a:solidFill>
            <a:ln w="38100" cap="flat">
              <a:solidFill>
                <a:srgbClr val="002060"/>
              </a:solidFill>
              <a:prstDash val="solid"/>
              <a:miter lim="800000"/>
            </a:ln>
            <a:effectLst/>
          </p:spPr>
          <p:txBody>
            <a:bodyPr wrap="square" lIns="45718" tIns="45718" rIns="45718" bIns="45718" numCol="1" anchor="ctr">
              <a:noAutofit/>
            </a:bodyPr>
            <a:lstStyle/>
            <a:p>
              <a:pPr>
                <a:defRPr>
                  <a:solidFill>
                    <a:srgbClr val="FFFFFF"/>
                  </a:solidFill>
                  <a:latin typeface="Arial"/>
                  <a:ea typeface="Arial"/>
                  <a:cs typeface="Arial"/>
                  <a:sym typeface="Arial"/>
                </a:defRPr>
              </a:pPr>
              <a:endParaRPr/>
            </a:p>
          </p:txBody>
        </p:sp>
        <p:sp>
          <p:nvSpPr>
            <p:cNvPr id="10" name="In breakout rooms:…">
              <a:extLst>
                <a:ext uri="{FF2B5EF4-FFF2-40B4-BE49-F238E27FC236}">
                  <a16:creationId xmlns:a16="http://schemas.microsoft.com/office/drawing/2014/main" id="{79EE455B-A9C5-554E-1591-864D25C8E13E}"/>
                </a:ext>
              </a:extLst>
            </p:cNvPr>
            <p:cNvSpPr txBox="1"/>
            <p:nvPr/>
          </p:nvSpPr>
          <p:spPr>
            <a:xfrm>
              <a:off x="513330" y="-15524"/>
              <a:ext cx="8546833" cy="2862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sz="2000">
                  <a:solidFill>
                    <a:srgbClr val="133350"/>
                  </a:solidFill>
                  <a:latin typeface="GOTHAM-BOOK"/>
                  <a:ea typeface="GOTHAM-BOOK"/>
                  <a:cs typeface="GOTHAM-BOOK"/>
                  <a:sym typeface="GOTHAM-BOOK"/>
                </a:defRPr>
              </a:pPr>
              <a:r>
                <a:t>In breakout </a:t>
              </a:r>
              <a:r>
                <a:rPr lang="en-GB"/>
                <a:t>groups</a:t>
              </a:r>
              <a:r>
                <a:t>:</a:t>
              </a:r>
              <a:endParaRPr>
                <a:solidFill>
                  <a:srgbClr val="FFFFFF"/>
                </a:solidFill>
              </a:endParaRPr>
            </a:p>
            <a:p>
              <a:pPr>
                <a:defRPr sz="2000">
                  <a:solidFill>
                    <a:srgbClr val="FFFFFF"/>
                  </a:solidFill>
                  <a:latin typeface="GOTHAM-BOOK"/>
                  <a:ea typeface="GOTHAM-BOOK"/>
                  <a:cs typeface="GOTHAM-BOOK"/>
                  <a:sym typeface="GOTHAM-BOOK"/>
                </a:defRPr>
              </a:pPr>
              <a:endParaRPr>
                <a:solidFill>
                  <a:srgbClr val="FFFFFF"/>
                </a:solidFill>
              </a:endParaRPr>
            </a:p>
            <a:p>
              <a:pPr marL="342900" indent="-342900" algn="just">
                <a:buSzPct val="100000"/>
                <a:buAutoNum type="arabicPeriod"/>
                <a:defRPr sz="2000">
                  <a:solidFill>
                    <a:srgbClr val="133350"/>
                  </a:solidFill>
                  <a:latin typeface="GOTHAM-BOOK"/>
                  <a:ea typeface="GOTHAM-BOOK"/>
                  <a:cs typeface="GOTHAM-BOOK"/>
                  <a:sym typeface="GOTHAM-BOOK"/>
                </a:defRPr>
              </a:pPr>
              <a:r>
                <a:rPr lang="en-GB"/>
                <a:t>UK colleagues discuss how you use the qualification descriptors and subject benchmarks in your programme design and delivery. Vietnamese colleagues discuss how programme levels and subject content is determined in the Vietnamese context.</a:t>
              </a:r>
              <a:endParaRPr>
                <a:solidFill>
                  <a:srgbClr val="FFFFFF"/>
                </a:solidFill>
              </a:endParaRPr>
            </a:p>
            <a:p>
              <a:pPr marL="342900" indent="-342900">
                <a:buSzPct val="100000"/>
                <a:buAutoNum type="arabicPeriod"/>
                <a:defRPr sz="2000">
                  <a:solidFill>
                    <a:srgbClr val="FFFFFF"/>
                  </a:solidFill>
                  <a:latin typeface="GOTHAM-BOOK"/>
                  <a:ea typeface="GOTHAM-BOOK"/>
                  <a:cs typeface="GOTHAM-BOOK"/>
                  <a:sym typeface="GOTHAM-BOOK"/>
                </a:defRPr>
              </a:pPr>
              <a:endParaRPr>
                <a:solidFill>
                  <a:srgbClr val="FFFFFF"/>
                </a:solidFill>
              </a:endParaRPr>
            </a:p>
            <a:p>
              <a:pPr marL="342900" indent="-342900">
                <a:buSzPct val="100000"/>
                <a:buAutoNum type="arabicPeriod" startAt="2"/>
                <a:defRPr sz="2000">
                  <a:solidFill>
                    <a:srgbClr val="133350"/>
                  </a:solidFill>
                  <a:latin typeface="GOTHAM-BOOK"/>
                  <a:ea typeface="GOTHAM-BOOK"/>
                  <a:cs typeface="GOTHAM-BOOK"/>
                  <a:sym typeface="GOTHAM-BOOK"/>
                </a:defRPr>
              </a:pPr>
              <a:r>
                <a:t>Following this, try to </a:t>
              </a:r>
              <a:r>
                <a:rPr lang="en-GB"/>
                <a:t>determine what the differences and similarities of the approaches are</a:t>
              </a:r>
              <a:r>
                <a:t>. Be prepared to feed back to the wider group.</a:t>
              </a:r>
            </a:p>
          </p:txBody>
        </p:sp>
      </p:grpSp>
    </p:spTree>
    <p:extLst>
      <p:ext uri="{BB962C8B-B14F-4D97-AF65-F5344CB8AC3E}">
        <p14:creationId xmlns:p14="http://schemas.microsoft.com/office/powerpoint/2010/main" val="156257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253372-73FD-1046-9FA1-5E7CDA7EBDEE}"/>
              </a:ext>
              <a:ext uri="{C183D7F6-B498-43B3-948B-1728B52AA6E4}">
                <adec:decorative xmlns:adec="http://schemas.microsoft.com/office/drawing/2017/decorative" val="1"/>
              </a:ext>
            </a:extLst>
          </p:cNvPr>
          <p:cNvSpPr/>
          <p:nvPr/>
        </p:nvSpPr>
        <p:spPr>
          <a:xfrm>
            <a:off x="23742" y="0"/>
            <a:ext cx="4142509" cy="6858000"/>
          </a:xfrm>
          <a:prstGeom prst="rect">
            <a:avLst/>
          </a:prstGeom>
          <a:solidFill>
            <a:srgbClr val="002D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Cardiff Met Badge" descr="Cardiff Met Crest ">
            <a:extLst>
              <a:ext uri="{FF2B5EF4-FFF2-40B4-BE49-F238E27FC236}">
                <a16:creationId xmlns:a16="http://schemas.microsoft.com/office/drawing/2014/main" id="{AB25248E-C814-3B4E-9405-D7B247003E02}"/>
              </a:ext>
            </a:extLst>
          </p:cNvPr>
          <p:cNvPicPr>
            <a:picLocks noChangeAspect="1"/>
          </p:cNvPicPr>
          <p:nvPr/>
        </p:nvPicPr>
        <p:blipFill>
          <a:blip r:embed="rId3"/>
          <a:stretch>
            <a:fillRect/>
          </a:stretch>
        </p:blipFill>
        <p:spPr>
          <a:xfrm>
            <a:off x="704295" y="518992"/>
            <a:ext cx="2717800" cy="800100"/>
          </a:xfrm>
          <a:prstGeom prst="rect">
            <a:avLst/>
          </a:prstGeom>
        </p:spPr>
      </p:pic>
      <p:sp>
        <p:nvSpPr>
          <p:cNvPr id="4" name="Presenter Name">
            <a:extLst>
              <a:ext uri="{FF2B5EF4-FFF2-40B4-BE49-F238E27FC236}">
                <a16:creationId xmlns:a16="http://schemas.microsoft.com/office/drawing/2014/main" id="{0FB067DC-C5F6-4004-B00E-F93AF8DBDFBB}"/>
              </a:ext>
            </a:extLst>
          </p:cNvPr>
          <p:cNvSpPr txBox="1"/>
          <p:nvPr/>
        </p:nvSpPr>
        <p:spPr>
          <a:xfrm>
            <a:off x="-2" y="2269077"/>
            <a:ext cx="40127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Gaby Tobin</a:t>
            </a:r>
          </a:p>
        </p:txBody>
      </p:sp>
      <p:sp>
        <p:nvSpPr>
          <p:cNvPr id="5" name="Presenter Job Title">
            <a:extLst>
              <a:ext uri="{FF2B5EF4-FFF2-40B4-BE49-F238E27FC236}">
                <a16:creationId xmlns:a16="http://schemas.microsoft.com/office/drawing/2014/main" id="{EEC35C2D-2842-4263-825A-4895A080A6A6}"/>
              </a:ext>
            </a:extLst>
          </p:cNvPr>
          <p:cNvSpPr txBox="1"/>
          <p:nvPr/>
        </p:nvSpPr>
        <p:spPr>
          <a:xfrm>
            <a:off x="-22865" y="2638181"/>
            <a:ext cx="40127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Head of Quality Enhancement</a:t>
            </a:r>
          </a:p>
        </p:txBody>
      </p:sp>
      <p:sp>
        <p:nvSpPr>
          <p:cNvPr id="7" name="Presenter Email Address">
            <a:extLst>
              <a:ext uri="{FF2B5EF4-FFF2-40B4-BE49-F238E27FC236}">
                <a16:creationId xmlns:a16="http://schemas.microsoft.com/office/drawing/2014/main" id="{0758A29C-4DE5-48F1-A0A4-91866EB21B28}"/>
              </a:ext>
            </a:extLst>
          </p:cNvPr>
          <p:cNvSpPr txBox="1"/>
          <p:nvPr/>
        </p:nvSpPr>
        <p:spPr>
          <a:xfrm>
            <a:off x="-202707" y="3991946"/>
            <a:ext cx="40127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gtobin@cardiffmet.ac.uk</a:t>
            </a:r>
          </a:p>
        </p:txBody>
      </p:sp>
      <p:sp>
        <p:nvSpPr>
          <p:cNvPr id="11" name="Presentation Links">
            <a:extLst>
              <a:ext uri="{FF2B5EF4-FFF2-40B4-BE49-F238E27FC236}">
                <a16:creationId xmlns:a16="http://schemas.microsoft.com/office/drawing/2014/main" id="{7D11B682-32BE-453F-8B86-A85F653FFA95}"/>
              </a:ext>
            </a:extLst>
          </p:cNvPr>
          <p:cNvSpPr txBox="1"/>
          <p:nvPr/>
        </p:nvSpPr>
        <p:spPr>
          <a:xfrm>
            <a:off x="4342662" y="679852"/>
            <a:ext cx="4012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Presentation Links</a:t>
            </a:r>
          </a:p>
        </p:txBody>
      </p:sp>
      <p:sp>
        <p:nvSpPr>
          <p:cNvPr id="13" name="Presentation Links">
            <a:extLst>
              <a:ext uri="{FF2B5EF4-FFF2-40B4-BE49-F238E27FC236}">
                <a16:creationId xmlns:a16="http://schemas.microsoft.com/office/drawing/2014/main" id="{298CCBBB-11BB-4414-954A-D3A1DA490A40}"/>
              </a:ext>
            </a:extLst>
          </p:cNvPr>
          <p:cNvSpPr txBox="1"/>
          <p:nvPr/>
        </p:nvSpPr>
        <p:spPr>
          <a:xfrm>
            <a:off x="4342660" y="1099526"/>
            <a:ext cx="6887593" cy="138499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QAA Quality Code </a:t>
            </a:r>
            <a:r>
              <a:rPr lang="en-GB" sz="1400">
                <a:latin typeface="Gotham" panose="02000604030000020004"/>
                <a:hlinkClick r:id="rId4"/>
              </a:rPr>
              <a:t>The Quality Code (qaa.ac.uk)</a:t>
            </a:r>
            <a:endParaRPr kumimoji="0" lang="en-US" sz="1400" b="0" i="0" u="none" strike="noStrike" kern="1200" cap="none" spc="0" normalizeH="0" baseline="0" noProof="0">
              <a:ln>
                <a:noFill/>
              </a:ln>
              <a:solidFill>
                <a:srgbClr val="002060"/>
              </a:solidFill>
              <a:effectLst/>
              <a:uLnTx/>
              <a:uFillTx/>
              <a:latin typeface="Gotham" panose="02000604030000020004"/>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Framework for Higher Education Qualifications (FHEQ) </a:t>
            </a: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hlinkClick r:id="rId5"/>
              </a:rPr>
              <a:t>https://www.qaa.ac.uk//en/quality-code/qualifications-frameworks</a:t>
            </a: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QAA Subject Benchmark Statements</a:t>
            </a:r>
          </a:p>
          <a:p>
            <a:pPr>
              <a:defRPr/>
            </a:pPr>
            <a:r>
              <a:rPr lang="en-US" sz="1400">
                <a:solidFill>
                  <a:srgbClr val="002060"/>
                </a:solidFill>
                <a:latin typeface="Gotham"/>
                <a:cs typeface="Arial"/>
              </a:rPr>
              <a:t>      </a:t>
            </a:r>
            <a:r>
              <a:rPr kumimoji="0" lang="en-US" sz="1400" b="0" i="0" u="none" strike="noStrike" kern="1200" cap="none" spc="0" normalizeH="0" baseline="0" noProof="0">
                <a:ln>
                  <a:noFill/>
                </a:ln>
                <a:solidFill>
                  <a:srgbClr val="002060"/>
                </a:solidFill>
                <a:effectLst/>
                <a:uLnTx/>
                <a:uFillTx/>
                <a:latin typeface="Gotham"/>
                <a:cs typeface="Arial"/>
                <a:hlinkClick r:id="rId6"/>
              </a:rPr>
              <a:t>https://www.qaa.ac.uk//en/quality-code/subject-benchmark-statements</a:t>
            </a:r>
            <a:endParaRPr kumimoji="0" lang="en-US" sz="1400" b="0" i="0" u="none" strike="noStrike" kern="1200" cap="none" spc="0" normalizeH="0" baseline="0" noProof="0">
              <a:ln>
                <a:noFill/>
              </a:ln>
              <a:solidFill>
                <a:srgbClr val="002060"/>
              </a:solidFill>
              <a:effectLst/>
              <a:uLnTx/>
              <a:uFillTx/>
              <a:latin typeface="Gotham"/>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p:txBody>
      </p:sp>
      <p:sp>
        <p:nvSpPr>
          <p:cNvPr id="12" name="Additional Resoursce">
            <a:extLst>
              <a:ext uri="{FF2B5EF4-FFF2-40B4-BE49-F238E27FC236}">
                <a16:creationId xmlns:a16="http://schemas.microsoft.com/office/drawing/2014/main" id="{0B38B7EF-716E-43AB-974F-A249275F72C0}"/>
              </a:ext>
            </a:extLst>
          </p:cNvPr>
          <p:cNvSpPr txBox="1"/>
          <p:nvPr/>
        </p:nvSpPr>
        <p:spPr>
          <a:xfrm>
            <a:off x="4435130" y="2576854"/>
            <a:ext cx="4012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Additional References</a:t>
            </a:r>
          </a:p>
        </p:txBody>
      </p:sp>
      <p:sp>
        <p:nvSpPr>
          <p:cNvPr id="15" name="Presentation Links">
            <a:extLst>
              <a:ext uri="{FF2B5EF4-FFF2-40B4-BE49-F238E27FC236}">
                <a16:creationId xmlns:a16="http://schemas.microsoft.com/office/drawing/2014/main" id="{101D0A38-E8A1-438C-AA2F-342A889BFF31}"/>
              </a:ext>
            </a:extLst>
          </p:cNvPr>
          <p:cNvSpPr txBox="1"/>
          <p:nvPr/>
        </p:nvSpPr>
        <p:spPr>
          <a:xfrm>
            <a:off x="4342660" y="2881902"/>
            <a:ext cx="6887593" cy="3570208"/>
          </a:xfrm>
          <a:prstGeom prst="rect">
            <a:avLst/>
          </a:prstGeom>
          <a:noFill/>
        </p:spPr>
        <p:txBody>
          <a:bodyPr wrap="square" rtlCol="0">
            <a:spAutoFit/>
          </a:bodyPr>
          <a:lstStyle/>
          <a:p>
            <a:pPr defTabSz="850391">
              <a:spcBef>
                <a:spcPts val="900"/>
              </a:spcBef>
              <a:defRPr sz="1860"/>
            </a:pPr>
            <a:r>
              <a:rPr lang="en-GB" sz="1400">
                <a:latin typeface="Gotham" panose="02000604030000020004"/>
              </a:rPr>
              <a:t>Anderson, L.W., Krathwohl, D.R., Airasian, P.W., Cruickshank, K.A., Mayer, R.E., Pintrich, P.R., Raths, J., &amp; Wittrock, M.C. (2001). A taxonomy for learning, teaching and assessing: A revision of Bloom’s Taxonomy of Education Objectives (Complete edition). New York: Longman.</a:t>
            </a:r>
          </a:p>
          <a:p>
            <a:pPr defTabSz="850391">
              <a:spcBef>
                <a:spcPts val="900"/>
              </a:spcBef>
              <a:defRPr sz="1860"/>
            </a:pPr>
            <a:r>
              <a:rPr lang="en-GB" sz="1400">
                <a:latin typeface="Gotham" panose="02000604030000020004"/>
              </a:rPr>
              <a:t>Biggs, J, </a:t>
            </a:r>
            <a:r>
              <a:rPr lang="en-GB" sz="1400" i="1">
                <a:latin typeface="Gotham" panose="02000604030000020004"/>
              </a:rPr>
              <a:t>Aligning teaching for constructing learning</a:t>
            </a:r>
            <a:r>
              <a:rPr lang="en-GB" sz="1400">
                <a:latin typeface="Gotham" panose="02000604030000020004"/>
              </a:rPr>
              <a:t>, HE Academy (available at this link) </a:t>
            </a:r>
            <a:r>
              <a:rPr lang="en-GB" sz="1400" u="sng">
                <a:solidFill>
                  <a:srgbClr val="0000FF"/>
                </a:solidFill>
                <a:uFill>
                  <a:solidFill>
                    <a:srgbClr val="0000FF"/>
                  </a:solidFill>
                </a:uFill>
                <a:latin typeface="Gotham" panose="02000604030000020004"/>
                <a:hlinkClick r:id="rId7"/>
              </a:rPr>
              <a:t>https://www.advance-he.ac.uk/knowledge-hub/aligning-teaching-constructing-learning</a:t>
            </a:r>
          </a:p>
          <a:p>
            <a:pPr defTabSz="850391">
              <a:spcBef>
                <a:spcPts val="900"/>
              </a:spcBef>
              <a:defRPr sz="1860"/>
            </a:pPr>
            <a:r>
              <a:rPr lang="en-GB" sz="1400">
                <a:latin typeface="Gotham" panose="02000604030000020004"/>
              </a:rPr>
              <a:t>Biggs, J., and Tang, C. (2011). Teaching for Quality Learning at University. Open University Press</a:t>
            </a:r>
          </a:p>
          <a:p>
            <a:pPr defTabSz="850391">
              <a:spcBef>
                <a:spcPts val="900"/>
              </a:spcBef>
              <a:defRPr sz="1860"/>
            </a:pPr>
            <a:r>
              <a:rPr lang="en-GB" sz="1400">
                <a:latin typeface="Gotham" panose="02000604030000020004"/>
              </a:rPr>
              <a:t>Bloom, B.S. (1956). Taxonomy of Educational Objectives: The Classification of Education Goals. Longmans: London, W1.</a:t>
            </a:r>
          </a:p>
          <a:p>
            <a:pPr defTabSz="850391">
              <a:spcBef>
                <a:spcPts val="900"/>
              </a:spcBef>
              <a:defRPr sz="1860"/>
            </a:pPr>
            <a:r>
              <a:rPr lang="en-GB" sz="1400">
                <a:latin typeface="Gotham" panose="02000604030000020004"/>
              </a:rPr>
              <a:t>Penney, D., Brooker, R., Hay, P., and Gillespie, L. (2009). Curriculum, pedagogy and assessment: three message systems of schooling and dimensions of quality physical education. </a:t>
            </a:r>
            <a:r>
              <a:rPr lang="en-GB" sz="1400" i="1">
                <a:latin typeface="Gotham" panose="02000604030000020004"/>
              </a:rPr>
              <a:t>Sport, Education &amp; Society, </a:t>
            </a:r>
            <a:r>
              <a:rPr lang="en-GB" sz="1400">
                <a:latin typeface="Gotham" panose="02000604030000020004"/>
              </a:rPr>
              <a:t>14(4), 421-422.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p:txBody>
      </p:sp>
    </p:spTree>
    <p:extLst>
      <p:ext uri="{BB962C8B-B14F-4D97-AF65-F5344CB8AC3E}">
        <p14:creationId xmlns:p14="http://schemas.microsoft.com/office/powerpoint/2010/main" val="75579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A3CE29F2-172B-6729-959A-848DB4B9FFD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E884B7-54F9-4AFC-FC46-AC56FD93F61B}"/>
              </a:ext>
            </a:extLst>
          </p:cNvPr>
          <p:cNvSpPr txBox="1"/>
          <p:nvPr/>
        </p:nvSpPr>
        <p:spPr>
          <a:xfrm>
            <a:off x="2400747" y="2215831"/>
            <a:ext cx="7390503" cy="2185214"/>
          </a:xfrm>
          <a:prstGeom prst="rect">
            <a:avLst/>
          </a:prstGeom>
          <a:noFill/>
        </p:spPr>
        <p:txBody>
          <a:bodyPr wrap="square" rtlCol="0">
            <a:spAutoFit/>
          </a:bodyPr>
          <a:lstStyle/>
          <a:p>
            <a:pPr algn="ctr"/>
            <a:endParaRPr lang="en-GB" sz="3600">
              <a:solidFill>
                <a:srgbClr val="002D56"/>
              </a:solidFill>
            </a:endParaRPr>
          </a:p>
          <a:p>
            <a:pPr algn="ctr"/>
            <a:r>
              <a:rPr lang="en-GB" sz="4400" b="1">
                <a:solidFill>
                  <a:srgbClr val="002D56"/>
                </a:solidFill>
              </a:rPr>
              <a:t>Quality Context</a:t>
            </a:r>
          </a:p>
          <a:p>
            <a:pPr algn="ctr"/>
            <a:r>
              <a:rPr lang="en-GB" sz="2800" i="1">
                <a:solidFill>
                  <a:srgbClr val="002D56"/>
                </a:solidFill>
              </a:rPr>
              <a:t>(frameworks, benchmarks, quality systems and international recognition)</a:t>
            </a:r>
          </a:p>
        </p:txBody>
      </p:sp>
      <p:pic>
        <p:nvPicPr>
          <p:cNvPr id="22" name="Content Placeholder 8">
            <a:extLst>
              <a:ext uri="{FF2B5EF4-FFF2-40B4-BE49-F238E27FC236}">
                <a16:creationId xmlns:a16="http://schemas.microsoft.com/office/drawing/2014/main" id="{6D3D68E5-4768-E9D5-CA6B-EC3A2518E7A9}"/>
              </a:ext>
            </a:extLst>
          </p:cNvPr>
          <p:cNvPicPr>
            <a:picLocks noChangeAspect="1"/>
          </p:cNvPicPr>
          <p:nvPr/>
        </p:nvPicPr>
        <p:blipFill>
          <a:blip r:embed="rId3"/>
          <a:stretch>
            <a:fillRect/>
          </a:stretch>
        </p:blipFill>
        <p:spPr>
          <a:xfrm>
            <a:off x="4471324" y="605713"/>
            <a:ext cx="3249347" cy="961074"/>
          </a:xfrm>
          <a:prstGeom prst="rect">
            <a:avLst/>
          </a:prstGeom>
        </p:spPr>
      </p:pic>
      <p:pic>
        <p:nvPicPr>
          <p:cNvPr id="2" name="Picture 1" descr="Logo, company name&#10;&#10;Description automatically generated">
            <a:extLst>
              <a:ext uri="{FF2B5EF4-FFF2-40B4-BE49-F238E27FC236}">
                <a16:creationId xmlns:a16="http://schemas.microsoft.com/office/drawing/2014/main" id="{FBF82B7A-BA8C-D595-3A1A-4E9E96766A44}"/>
              </a:ext>
            </a:extLst>
          </p:cNvPr>
          <p:cNvPicPr>
            <a:picLocks noChangeAspect="1"/>
          </p:cNvPicPr>
          <p:nvPr/>
        </p:nvPicPr>
        <p:blipFill>
          <a:blip r:embed="rId4"/>
          <a:stretch>
            <a:fillRect/>
          </a:stretch>
        </p:blipFill>
        <p:spPr>
          <a:xfrm>
            <a:off x="3490595" y="4401045"/>
            <a:ext cx="1641657" cy="1669450"/>
          </a:xfrm>
          <a:prstGeom prst="rect">
            <a:avLst/>
          </a:prstGeom>
        </p:spPr>
      </p:pic>
      <p:pic>
        <p:nvPicPr>
          <p:cNvPr id="1028" name="Picture 4">
            <a:extLst>
              <a:ext uri="{FF2B5EF4-FFF2-40B4-BE49-F238E27FC236}">
                <a16:creationId xmlns:a16="http://schemas.microsoft.com/office/drawing/2014/main" id="{DFFF731D-32CA-79BD-4FF4-9660382C9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797" y="5096122"/>
            <a:ext cx="38100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1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Today’s Sessions Will Focus On:</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993515"/>
            <a:ext cx="10515600" cy="2785314"/>
          </a:xfrm>
        </p:spPr>
        <p:txBody>
          <a:bodyPr lIns="91440" tIns="45720" rIns="91440" bIns="45720" anchor="t"/>
          <a:lstStyle/>
          <a:p>
            <a:pPr marL="342900" lvl="0" indent="-342900">
              <a:lnSpc>
                <a:spcPct val="105000"/>
              </a:lnSpc>
              <a:buFont typeface="Symbol" panose="05050102010706020507" pitchFamily="18" charset="2"/>
              <a:buChar char=""/>
            </a:pPr>
            <a:r>
              <a:rPr lang="en-GB" kern="100">
                <a:effectLst/>
                <a:ea typeface="Times New Roman" panose="02020603050405020304" pitchFamily="18" charset="0"/>
                <a:cs typeface="Times New Roman"/>
              </a:rPr>
              <a:t>UK, Vietnamese and ASEAN region qualification frameworks and benchmarks (including QAA and </a:t>
            </a:r>
            <a:r>
              <a:rPr lang="en-GB" kern="100">
                <a:ea typeface="Times New Roman" panose="02020603050405020304" pitchFamily="18" charset="0"/>
                <a:cs typeface="Times New Roman"/>
              </a:rPr>
              <a:t>AUN</a:t>
            </a:r>
            <a:r>
              <a:rPr lang="en-GB" kern="100">
                <a:effectLst/>
                <a:ea typeface="Times New Roman" panose="02020603050405020304" pitchFamily="18" charset="0"/>
                <a:cs typeface="Times New Roman"/>
              </a:rPr>
              <a:t> alignment)</a:t>
            </a:r>
            <a:endParaRPr lang="en-GB" kern="100">
              <a:effectLst/>
              <a:ea typeface="Calibri" panose="020F0502020204030204" pitchFamily="34" charset="0"/>
              <a:cs typeface="Times New Roman"/>
            </a:endParaRPr>
          </a:p>
          <a:p>
            <a:pPr marL="342900" lvl="0" indent="-342900">
              <a:lnSpc>
                <a:spcPct val="105000"/>
              </a:lnSpc>
              <a:buFont typeface="Symbol" panose="05050102010706020507" pitchFamily="18" charset="2"/>
              <a:buChar char=""/>
            </a:pPr>
            <a:r>
              <a:rPr lang="en-GB" kern="100">
                <a:effectLst/>
                <a:ea typeface="Times New Roman" panose="02020603050405020304" pitchFamily="18" charset="0"/>
                <a:cs typeface="Times New Roman"/>
              </a:rPr>
              <a:t>Robust quality assurance systems</a:t>
            </a:r>
            <a:endParaRPr lang="en-GB" kern="100">
              <a:effectLst/>
              <a:ea typeface="Calibri" panose="020F0502020204030204" pitchFamily="34" charset="0"/>
              <a:cs typeface="Times New Roman"/>
            </a:endParaRPr>
          </a:p>
          <a:p>
            <a:pPr marL="342900" lvl="0" indent="-342900">
              <a:lnSpc>
                <a:spcPct val="105000"/>
              </a:lnSpc>
              <a:buFont typeface="Symbol" panose="05050102010706020507" pitchFamily="18" charset="2"/>
              <a:buChar char=""/>
            </a:pPr>
            <a:r>
              <a:rPr lang="en-GB" kern="100">
                <a:effectLst/>
                <a:ea typeface="Times New Roman" panose="02020603050405020304" pitchFamily="18" charset="0"/>
                <a:cs typeface="Times New Roman"/>
              </a:rPr>
              <a:t>Achieving international recognition of qualifications</a:t>
            </a:r>
            <a:endParaRPr lang="en-GB" kern="100">
              <a:effectLst/>
              <a:ea typeface="Calibri" panose="020F0502020204030204" pitchFamily="34" charset="0"/>
              <a:cs typeface="Times New Roman"/>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3"/>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274912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We will follow the following format for the day:</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993515"/>
            <a:ext cx="10515600" cy="2785314"/>
          </a:xfrm>
        </p:spPr>
        <p:txBody>
          <a:bodyPr/>
          <a:lstStyle/>
          <a:p>
            <a:pPr marL="0" lvl="0" indent="0">
              <a:lnSpc>
                <a:spcPct val="105000"/>
              </a:lnSpc>
              <a:buNone/>
            </a:pPr>
            <a:r>
              <a:rPr lang="en-GB" kern="100">
                <a:ea typeface="Calibri" panose="020F0502020204030204" pitchFamily="34" charset="0"/>
                <a:cs typeface="Times New Roman" panose="02020603050405020304" pitchFamily="18" charset="0"/>
              </a:rPr>
              <a:t>For each of the three areas being covered we will:</a:t>
            </a:r>
          </a:p>
          <a:p>
            <a:pPr>
              <a:lnSpc>
                <a:spcPct val="105000"/>
              </a:lnSpc>
            </a:pPr>
            <a:r>
              <a:rPr lang="en-GB" kern="100">
                <a:ea typeface="Calibri" panose="020F0502020204030204" pitchFamily="34" charset="0"/>
                <a:cs typeface="Times New Roman" panose="02020603050405020304" pitchFamily="18" charset="0"/>
              </a:rPr>
              <a:t>have a brief recap of the context (approx. 15 minutes, including time for questions)</a:t>
            </a:r>
          </a:p>
          <a:p>
            <a:pPr>
              <a:lnSpc>
                <a:spcPct val="105000"/>
              </a:lnSpc>
            </a:pPr>
            <a:r>
              <a:rPr lang="en-GB" kern="100">
                <a:ea typeface="Calibri" panose="020F0502020204030204" pitchFamily="34" charset="0"/>
                <a:cs typeface="Times New Roman" panose="02020603050405020304" pitchFamily="18" charset="0"/>
              </a:rPr>
              <a:t>Undertake a learning activity</a:t>
            </a:r>
          </a:p>
          <a:p>
            <a:pPr>
              <a:lnSpc>
                <a:spcPct val="105000"/>
              </a:lnSpc>
            </a:pPr>
            <a:r>
              <a:rPr lang="en-GB" kern="100">
                <a:ea typeface="Calibri" panose="020F0502020204030204" pitchFamily="34" charset="0"/>
                <a:cs typeface="Times New Roman" panose="02020603050405020304" pitchFamily="18" charset="0"/>
              </a:rPr>
              <a:t>Re-group and reflect on the activity</a:t>
            </a:r>
          </a:p>
          <a:p>
            <a:pPr>
              <a:lnSpc>
                <a:spcPct val="105000"/>
              </a:lnSpc>
            </a:pPr>
            <a:endParaRPr lang="en-GB" kern="100">
              <a:effectLst/>
              <a:ea typeface="Calibri" panose="020F0502020204030204" pitchFamily="34" charset="0"/>
              <a:cs typeface="Times New Roman" panose="02020603050405020304" pitchFamily="18" charset="0"/>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2" name="Picture 1">
            <a:extLst>
              <a:ext uri="{FF2B5EF4-FFF2-40B4-BE49-F238E27FC236}">
                <a16:creationId xmlns:a16="http://schemas.microsoft.com/office/drawing/2014/main" id="{41292331-66B2-0399-ABCF-232DEEF59F37}"/>
              </a:ext>
            </a:extLst>
          </p:cNvPr>
          <p:cNvPicPr>
            <a:picLocks noChangeAspect="1"/>
          </p:cNvPicPr>
          <p:nvPr/>
        </p:nvPicPr>
        <p:blipFill>
          <a:blip r:embed="rId3"/>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261074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Frameworks and Benchmarks:</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993515"/>
            <a:ext cx="10515600" cy="2785314"/>
          </a:xfrm>
        </p:spPr>
        <p:txBody>
          <a:bodyPr/>
          <a:lstStyle/>
          <a:p>
            <a:pPr marL="342900" lvl="0" indent="-342900">
              <a:lnSpc>
                <a:spcPct val="105000"/>
              </a:lnSpc>
              <a:buFont typeface="Symbol" panose="05050102010706020507" pitchFamily="18" charset="2"/>
              <a:buChar char=""/>
            </a:pPr>
            <a:r>
              <a:rPr lang="en-GB" kern="100">
                <a:effectLst/>
                <a:ea typeface="Times New Roman" panose="02020603050405020304" pitchFamily="18" charset="0"/>
                <a:cs typeface="Times New Roman" panose="02020603050405020304" pitchFamily="18" charset="0"/>
              </a:rPr>
              <a:t>In your pre-reading for this session you would have considered the UK, Vietnamese and ASEAN region qualification frameworks.</a:t>
            </a:r>
          </a:p>
          <a:p>
            <a:pPr marL="342900" lvl="0" indent="-342900">
              <a:lnSpc>
                <a:spcPct val="105000"/>
              </a:lnSpc>
              <a:buFont typeface="Symbol" panose="05050102010706020507" pitchFamily="18" charset="2"/>
              <a:buChar char=""/>
            </a:pPr>
            <a:r>
              <a:rPr lang="en-GB" kern="100">
                <a:ea typeface="Calibri" panose="020F0502020204030204" pitchFamily="34" charset="0"/>
                <a:cs typeface="Times New Roman" panose="02020603050405020304" pitchFamily="18" charset="0"/>
              </a:rPr>
              <a:t>The following is a short recap of the key elements of each system. Following which we will undertake an activity to consider the alignment and differences in each region.</a:t>
            </a:r>
            <a:endParaRPr lang="en-GB" kern="100">
              <a:effectLst/>
              <a:ea typeface="Calibri" panose="020F0502020204030204" pitchFamily="34" charset="0"/>
              <a:cs typeface="Times New Roman" panose="02020603050405020304" pitchFamily="18" charset="0"/>
            </a:endParaRPr>
          </a:p>
          <a:p>
            <a:pPr>
              <a:lnSpc>
                <a:spcPct val="105000"/>
              </a:lnSpc>
            </a:pPr>
            <a:endParaRPr lang="en-GB" kern="100">
              <a:effectLst/>
              <a:ea typeface="Calibri" panose="020F0502020204030204" pitchFamily="34" charset="0"/>
              <a:cs typeface="Times New Roman" panose="02020603050405020304" pitchFamily="18" charset="0"/>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2" name="Picture 1">
            <a:extLst>
              <a:ext uri="{FF2B5EF4-FFF2-40B4-BE49-F238E27FC236}">
                <a16:creationId xmlns:a16="http://schemas.microsoft.com/office/drawing/2014/main" id="{A78CAEEE-F10F-FB4F-A726-D56C720174BE}"/>
              </a:ext>
            </a:extLst>
          </p:cNvPr>
          <p:cNvPicPr>
            <a:picLocks noChangeAspect="1"/>
          </p:cNvPicPr>
          <p:nvPr/>
        </p:nvPicPr>
        <p:blipFill>
          <a:blip r:embed="rId3"/>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56232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p:txBody>
          <a:bodyPr/>
          <a:lstStyle/>
          <a:p>
            <a:pPr marL="342900" lvl="0" indent="-342900">
              <a:lnSpc>
                <a:spcPct val="105000"/>
              </a:lnSpc>
              <a:buFont typeface="Symbol" panose="05050102010706020507" pitchFamily="18" charset="2"/>
              <a:buChar char=""/>
            </a:pPr>
            <a:endParaRPr lang="en-GB" kern="100">
              <a:effectLst/>
              <a:ea typeface="Calibri" panose="020F0502020204030204" pitchFamily="34" charset="0"/>
              <a:cs typeface="Times New Roman" panose="02020603050405020304" pitchFamily="18" charset="0"/>
            </a:endParaRPr>
          </a:p>
          <a:p>
            <a:pPr marL="0" indent="0">
              <a:buNone/>
            </a:pPr>
            <a:endParaRPr lang="en-GB"/>
          </a:p>
        </p:txBody>
      </p:sp>
      <p:sp>
        <p:nvSpPr>
          <p:cNvPr id="7" name="Content Placeholder 6">
            <a:extLst>
              <a:ext uri="{FF2B5EF4-FFF2-40B4-BE49-F238E27FC236}">
                <a16:creationId xmlns:a16="http://schemas.microsoft.com/office/drawing/2014/main" id="{6E0EA390-FF53-48D1-89BE-1A3ADB92C4A9}"/>
              </a:ext>
            </a:extLst>
          </p:cNvPr>
          <p:cNvSpPr>
            <a:spLocks noGrp="1"/>
          </p:cNvSpPr>
          <p:nvPr>
            <p:ph sz="half" idx="10"/>
          </p:nvPr>
        </p:nvSpPr>
        <p:spPr/>
        <p:txBody>
          <a:bodyPr/>
          <a:lstStyle/>
          <a:p>
            <a:r>
              <a:rPr lang="en-GB" sz="2400"/>
              <a:t>Overseen by the Quality Assurance Agency</a:t>
            </a:r>
          </a:p>
          <a:p>
            <a:r>
              <a:rPr lang="en-GB" sz="2400"/>
              <a:t>Framework for Higher Education Qualifications (FHEQ)</a:t>
            </a:r>
          </a:p>
          <a:p>
            <a:r>
              <a:rPr lang="en-GB" sz="2400"/>
              <a:t>Subject Benchmark Statements</a:t>
            </a:r>
          </a:p>
          <a:p>
            <a:r>
              <a:rPr lang="en-GB" sz="2400"/>
              <a:t>The FHEQ outlines </a:t>
            </a:r>
            <a:r>
              <a:rPr lang="en-GB" sz="2400">
                <a:solidFill>
                  <a:srgbClr val="000000"/>
                </a:solidFill>
                <a:effectLst/>
                <a:latin typeface="Calibri" panose="020F0502020204030204" pitchFamily="34" charset="0"/>
                <a:ea typeface="Calibri" panose="020F0502020204030204" pitchFamily="34" charset="0"/>
              </a:rPr>
              <a:t>what students need to have demonstrated, what they will typically be able to do, and what qualities and transferable skills they will have.</a:t>
            </a:r>
            <a:endParaRPr lang="en-GB" sz="2400"/>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p:txBody>
          <a:bodyPr/>
          <a:lstStyle/>
          <a:p>
            <a:pPr algn="ctr"/>
            <a:r>
              <a:rPr lang="en-GB" sz="3200" b="1">
                <a:solidFill>
                  <a:srgbClr val="002D56"/>
                </a:solidFill>
                <a:latin typeface="+mn-lt"/>
                <a:ea typeface="GALAXIECOPERNICUS-SEMIBOLD" panose="02000000000000000000" pitchFamily="2" charset="77"/>
              </a:rPr>
              <a:t>UK Framework for Higher Education Qualifications and Subject Benchmark Statements</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8" name="Picture 7">
            <a:extLst>
              <a:ext uri="{FF2B5EF4-FFF2-40B4-BE49-F238E27FC236}">
                <a16:creationId xmlns:a16="http://schemas.microsoft.com/office/drawing/2014/main" id="{DC598E9F-5255-00D7-C6C9-5E41D8311A18}"/>
              </a:ext>
            </a:extLst>
          </p:cNvPr>
          <p:cNvPicPr>
            <a:picLocks noChangeAspect="1"/>
          </p:cNvPicPr>
          <p:nvPr/>
        </p:nvPicPr>
        <p:blipFill>
          <a:blip r:embed="rId3"/>
          <a:stretch>
            <a:fillRect/>
          </a:stretch>
        </p:blipFill>
        <p:spPr>
          <a:xfrm>
            <a:off x="1127177" y="1825388"/>
            <a:ext cx="4017612" cy="3987130"/>
          </a:xfrm>
          <a:prstGeom prst="rect">
            <a:avLst/>
          </a:prstGeom>
        </p:spPr>
      </p:pic>
      <p:pic>
        <p:nvPicPr>
          <p:cNvPr id="2" name="Picture 1">
            <a:extLst>
              <a:ext uri="{FF2B5EF4-FFF2-40B4-BE49-F238E27FC236}">
                <a16:creationId xmlns:a16="http://schemas.microsoft.com/office/drawing/2014/main" id="{272A11FA-175A-E45A-0450-8662FF19D6AF}"/>
              </a:ext>
            </a:extLst>
          </p:cNvPr>
          <p:cNvPicPr>
            <a:picLocks noChangeAspect="1"/>
          </p:cNvPicPr>
          <p:nvPr/>
        </p:nvPicPr>
        <p:blipFill>
          <a:blip r:embed="rId4"/>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130152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p:txBody>
          <a:bodyPr/>
          <a:lstStyle/>
          <a:p>
            <a:pPr marL="342900" lvl="0" indent="-342900">
              <a:lnSpc>
                <a:spcPct val="105000"/>
              </a:lnSpc>
              <a:buFont typeface="Symbol" panose="05050102010706020507" pitchFamily="18" charset="2"/>
              <a:buChar char=""/>
            </a:pPr>
            <a:endParaRPr lang="en-GB" kern="100">
              <a:effectLst/>
              <a:ea typeface="Calibri" panose="020F0502020204030204" pitchFamily="34" charset="0"/>
              <a:cs typeface="Times New Roman" panose="02020603050405020304" pitchFamily="18" charset="0"/>
            </a:endParaRPr>
          </a:p>
          <a:p>
            <a:pPr marL="0" indent="0">
              <a:buNone/>
            </a:pPr>
            <a:endParaRPr lang="en-GB"/>
          </a:p>
        </p:txBody>
      </p:sp>
      <p:sp>
        <p:nvSpPr>
          <p:cNvPr id="2" name="Content Placeholder 1">
            <a:extLst>
              <a:ext uri="{FF2B5EF4-FFF2-40B4-BE49-F238E27FC236}">
                <a16:creationId xmlns:a16="http://schemas.microsoft.com/office/drawing/2014/main" id="{50AF7BCD-56C6-FC95-B048-C81E37F5DEF4}"/>
              </a:ext>
            </a:extLst>
          </p:cNvPr>
          <p:cNvSpPr>
            <a:spLocks noGrp="1"/>
          </p:cNvSpPr>
          <p:nvPr>
            <p:ph sz="half" idx="10"/>
          </p:nvPr>
        </p:nvSpPr>
        <p:spPr/>
        <p:txBody>
          <a:bodyPr/>
          <a:lstStyle/>
          <a:p>
            <a:r>
              <a:rPr lang="en-GB" sz="2200">
                <a:effectLst/>
                <a:latin typeface="Calibri" panose="020F0502020204030204" pitchFamily="34" charset="0"/>
                <a:ea typeface="Calibri" panose="020F0502020204030204" pitchFamily="34" charset="0"/>
              </a:rPr>
              <a:t>The countries work together in a range of areas, including on initiatives to enhance comparability of qualifications and the mobility of students.</a:t>
            </a:r>
          </a:p>
          <a:p>
            <a:r>
              <a:rPr lang="en-GB" sz="22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ASEAN Qualification Reference Framework (AQRF)</a:t>
            </a:r>
            <a:r>
              <a:rPr lang="en-GB" sz="2200">
                <a:effectLst/>
                <a:latin typeface="Calibri" panose="020F0502020204030204" pitchFamily="34" charset="0"/>
                <a:ea typeface="Calibri" panose="020F0502020204030204" pitchFamily="34" charset="0"/>
              </a:rPr>
              <a:t> </a:t>
            </a:r>
          </a:p>
          <a:p>
            <a:r>
              <a:rPr lang="en-GB" sz="2200">
                <a:effectLst/>
                <a:latin typeface="Calibri" panose="020F0502020204030204" pitchFamily="34" charset="0"/>
                <a:ea typeface="Calibri" panose="020F0502020204030204" pitchFamily="34" charset="0"/>
              </a:rPr>
              <a:t>ASEAN Quality Assurance Framework (AQAF)</a:t>
            </a:r>
          </a:p>
          <a:p>
            <a:r>
              <a:rPr lang="en-GB" sz="2200">
                <a:effectLst/>
                <a:latin typeface="Calibri" panose="020F0502020204030204" pitchFamily="34" charset="0"/>
                <a:ea typeface="Calibri" panose="020F0502020204030204" pitchFamily="34" charset="0"/>
              </a:rPr>
              <a:t>The AQRF enables comparison of qualifications and provides a common spine of levels to which all NQFs relate</a:t>
            </a:r>
            <a:endParaRPr lang="en-GB" sz="2200"/>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p:txBody>
          <a:bodyPr/>
          <a:lstStyle/>
          <a:p>
            <a:r>
              <a:rPr lang="en-GB" sz="3200" b="1">
                <a:solidFill>
                  <a:srgbClr val="002D56"/>
                </a:solidFill>
                <a:latin typeface="+mn-lt"/>
                <a:ea typeface="GALAXIECOPERNICUS-SEMIBOLD" panose="02000000000000000000" pitchFamily="2" charset="77"/>
              </a:rPr>
              <a:t>ASEAN Framework and Benchmarks</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5" name="Picture 6" descr="Image result for MAP of ASEAN">
            <a:extLst>
              <a:ext uri="{FF2B5EF4-FFF2-40B4-BE49-F238E27FC236}">
                <a16:creationId xmlns:a16="http://schemas.microsoft.com/office/drawing/2014/main" id="{A871FA07-BD68-69A9-4515-CAD5D5CC1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38653"/>
            <a:ext cx="4540425" cy="4018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7F6B988-B7E8-8F94-3314-DBCC38954758}"/>
              </a:ext>
            </a:extLst>
          </p:cNvPr>
          <p:cNvPicPr>
            <a:picLocks noChangeAspect="1"/>
          </p:cNvPicPr>
          <p:nvPr/>
        </p:nvPicPr>
        <p:blipFill>
          <a:blip r:embed="rId5"/>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140714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11CB9A61-A36B-EDFB-12F1-4987A509D6F9}"/>
              </a:ext>
            </a:extLst>
          </p:cNvPr>
          <p:cNvSpPr>
            <a:spLocks noGrp="1"/>
          </p:cNvSpPr>
          <p:nvPr>
            <p:ph sz="half" idx="1"/>
          </p:nvPr>
        </p:nvSpPr>
        <p:spPr/>
        <p:txBody>
          <a:bodyPr/>
          <a:lstStyle/>
          <a:p>
            <a:pPr marL="342900" lvl="0" indent="-342900">
              <a:lnSpc>
                <a:spcPct val="105000"/>
              </a:lnSpc>
              <a:buFont typeface="Symbol" panose="05050102010706020507" pitchFamily="18" charset="2"/>
              <a:buChar char=""/>
            </a:pPr>
            <a:endParaRPr lang="en-GB" kern="100">
              <a:effectLst/>
              <a:ea typeface="Calibri" panose="020F0502020204030204" pitchFamily="34" charset="0"/>
              <a:cs typeface="Times New Roman" panose="02020603050405020304" pitchFamily="18" charset="0"/>
            </a:endParaRPr>
          </a:p>
          <a:p>
            <a:pPr marL="0" indent="0">
              <a:buNone/>
            </a:pPr>
            <a:endParaRPr lang="en-GB"/>
          </a:p>
        </p:txBody>
      </p:sp>
      <p:sp>
        <p:nvSpPr>
          <p:cNvPr id="2" name="Content Placeholder 1">
            <a:extLst>
              <a:ext uri="{FF2B5EF4-FFF2-40B4-BE49-F238E27FC236}">
                <a16:creationId xmlns:a16="http://schemas.microsoft.com/office/drawing/2014/main" id="{FEFB9292-CB8B-41B7-7690-F06C50F415A4}"/>
              </a:ext>
            </a:extLst>
          </p:cNvPr>
          <p:cNvSpPr>
            <a:spLocks noGrp="1"/>
          </p:cNvSpPr>
          <p:nvPr>
            <p:ph sz="half" idx="10"/>
          </p:nvPr>
        </p:nvSpPr>
        <p:spPr/>
        <p:txBody>
          <a:bodyPr/>
          <a:lstStyle/>
          <a:p>
            <a:r>
              <a:rPr lang="en-GB" sz="2400" u="sng" kern="10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Higher Education in Vietnam</a:t>
            </a:r>
            <a:r>
              <a:rPr lang="en-GB" sz="2400" kern="100">
                <a:effectLst/>
                <a:latin typeface="Calibri" panose="020F0502020204030204" pitchFamily="34" charset="0"/>
                <a:ea typeface="Calibri" panose="020F0502020204030204" pitchFamily="34" charset="0"/>
                <a:cs typeface="Calibri" panose="020F0502020204030204" pitchFamily="34" charset="0"/>
              </a:rPr>
              <a:t> is overseen by The Ministry of Education and Training (MOET)</a:t>
            </a:r>
          </a:p>
          <a:p>
            <a:r>
              <a:rPr lang="en-GB" sz="2400" u="sng" kern="10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The Vietnamese Qualifications Framework</a:t>
            </a:r>
            <a:r>
              <a:rPr lang="en-GB" sz="2400" kern="100">
                <a:effectLst/>
                <a:latin typeface="Calibri" panose="020F0502020204030204" pitchFamily="34" charset="0"/>
                <a:ea typeface="Calibri" panose="020F0502020204030204" pitchFamily="34" charset="0"/>
                <a:cs typeface="Calibri" panose="020F0502020204030204" pitchFamily="34" charset="0"/>
              </a:rPr>
              <a:t> outlines the learning outcomes expected at each level including Knowledge and Understanding, Skills, and Autonomy and Responsibility</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p:txBody>
          <a:bodyPr/>
          <a:lstStyle/>
          <a:p>
            <a:r>
              <a:rPr lang="en-GB" sz="3200" b="1">
                <a:solidFill>
                  <a:srgbClr val="002D56"/>
                </a:solidFill>
                <a:latin typeface="+mn-lt"/>
                <a:ea typeface="GALAXIECOPERNICUS-SEMIBOLD" panose="02000000000000000000" pitchFamily="2" charset="77"/>
              </a:rPr>
              <a:t>Vietnamese Framework and Benchmarks</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4"/>
          <a:stretch>
            <a:fillRect/>
          </a:stretch>
        </p:blipFill>
        <p:spPr>
          <a:xfrm>
            <a:off x="323936" y="5293338"/>
            <a:ext cx="1246186" cy="1267284"/>
          </a:xfrm>
          <a:prstGeom prst="rect">
            <a:avLst/>
          </a:prstGeom>
        </p:spPr>
      </p:pic>
      <p:pic>
        <p:nvPicPr>
          <p:cNvPr id="6" name="Picture 2" descr="Image result for map of vietnam">
            <a:extLst>
              <a:ext uri="{FF2B5EF4-FFF2-40B4-BE49-F238E27FC236}">
                <a16:creationId xmlns:a16="http://schemas.microsoft.com/office/drawing/2014/main" id="{A29CDE9F-D961-7CD7-C856-411AEBACE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14" y="1638653"/>
            <a:ext cx="4280443" cy="3876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357EC4-3448-59E3-1C76-5996E97288A0}"/>
              </a:ext>
            </a:extLst>
          </p:cNvPr>
          <p:cNvPicPr>
            <a:picLocks noChangeAspect="1"/>
          </p:cNvPicPr>
          <p:nvPr/>
        </p:nvPicPr>
        <p:blipFill>
          <a:blip r:embed="rId6"/>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349739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324878" y="143348"/>
            <a:ext cx="11803458" cy="1017588"/>
          </a:xfrm>
        </p:spPr>
        <p:txBody>
          <a:bodyPr lIns="91440" tIns="45720" rIns="91440" bIns="45720" anchor="t"/>
          <a:lstStyle/>
          <a:p>
            <a:r>
              <a:rPr lang="en-GB" sz="2400" b="1">
                <a:solidFill>
                  <a:srgbClr val="002D56"/>
                </a:solidFill>
                <a:latin typeface="+mn-lt"/>
                <a:ea typeface="GALAXIECOPERNICUS-SEMIBOLD" panose="02000000000000000000" pitchFamily="2" charset="77"/>
                <a:cs typeface="Calibri"/>
              </a:rPr>
              <a:t>Source: </a:t>
            </a:r>
            <a:br>
              <a:rPr lang="en-GB" sz="2400" b="1">
                <a:latin typeface="+mn-lt"/>
                <a:ea typeface="GALAXIECOPERNICUS-SEMIBOLD" panose="02000000000000000000" pitchFamily="2" charset="77"/>
                <a:cs typeface="Calibri"/>
              </a:rPr>
            </a:br>
            <a:r>
              <a:rPr lang="en-GB" sz="2400" b="1">
                <a:solidFill>
                  <a:srgbClr val="002D56"/>
                </a:solidFill>
                <a:latin typeface="+mn-lt"/>
                <a:ea typeface="GALAXIECOPERNICUS-SEMIBOLD" panose="02000000000000000000" pitchFamily="2" charset="77"/>
                <a:cs typeface="Calibri"/>
              </a:rPr>
              <a:t>2023 Annual QAA conference (14/09/2023) session presented by Ms Tran Bich Hue (MOET)</a:t>
            </a:r>
          </a:p>
        </p:txBody>
      </p:sp>
      <p:pic>
        <p:nvPicPr>
          <p:cNvPr id="2" name="Content Placeholder 1">
            <a:extLst>
              <a:ext uri="{FF2B5EF4-FFF2-40B4-BE49-F238E27FC236}">
                <a16:creationId xmlns:a16="http://schemas.microsoft.com/office/drawing/2014/main" id="{BD764190-A60C-E132-0607-56BB86596912}"/>
              </a:ext>
            </a:extLst>
          </p:cNvPr>
          <p:cNvPicPr>
            <a:picLocks noGrp="1" noChangeAspect="1"/>
          </p:cNvPicPr>
          <p:nvPr>
            <p:ph idx="1"/>
          </p:nvPr>
        </p:nvPicPr>
        <p:blipFill>
          <a:blip r:embed="rId2"/>
          <a:stretch>
            <a:fillRect/>
          </a:stretch>
        </p:blipFill>
        <p:spPr>
          <a:xfrm>
            <a:off x="1629679" y="922239"/>
            <a:ext cx="8925057" cy="5013235"/>
          </a:xfrm>
        </p:spPr>
      </p:pic>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5" name="Picture 4">
            <a:extLst>
              <a:ext uri="{FF2B5EF4-FFF2-40B4-BE49-F238E27FC236}">
                <a16:creationId xmlns:a16="http://schemas.microsoft.com/office/drawing/2014/main" id="{2B24BB26-6101-5546-CE8D-37DCC91FEF27}"/>
              </a:ext>
            </a:extLst>
          </p:cNvPr>
          <p:cNvPicPr>
            <a:picLocks noChangeAspect="1"/>
          </p:cNvPicPr>
          <p:nvPr/>
        </p:nvPicPr>
        <p:blipFill>
          <a:blip r:embed="rId4"/>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1477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Aim of the Session</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537346"/>
            <a:ext cx="10515600" cy="4041521"/>
          </a:xfrm>
        </p:spPr>
        <p:txBody>
          <a:bodyPr/>
          <a:lstStyle/>
          <a:p>
            <a:pPr marL="0" indent="0">
              <a:buNone/>
            </a:pPr>
            <a:r>
              <a:rPr lang="en-GB"/>
              <a:t>In this session we will outline some of the ways in which the level and content of degree programmes are assured in the UK. We will cover:</a:t>
            </a:r>
          </a:p>
          <a:p>
            <a:r>
              <a:rPr lang="en-GB"/>
              <a:t>The UK quality context</a:t>
            </a:r>
          </a:p>
          <a:p>
            <a:r>
              <a:rPr lang="en-GB"/>
              <a:t>Qualification descriptors</a:t>
            </a:r>
          </a:p>
          <a:p>
            <a:r>
              <a:rPr lang="en-GB"/>
              <a:t>Subject benchmark statements</a:t>
            </a:r>
          </a:p>
          <a:p>
            <a:r>
              <a:rPr lang="en-GB"/>
              <a:t>Programme aims and learning outcomes</a:t>
            </a:r>
          </a:p>
          <a:p>
            <a:r>
              <a:rPr lang="en-GB"/>
              <a:t>Constructive alignment</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94237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3200" b="1">
                <a:solidFill>
                  <a:srgbClr val="002D56"/>
                </a:solidFill>
                <a:latin typeface="+mn-lt"/>
                <a:ea typeface="GALAXIECOPERNICUS-SEMIBOLD" panose="02000000000000000000" pitchFamily="2" charset="77"/>
              </a:rPr>
              <a:t>Learning Activity 1</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537346"/>
            <a:ext cx="10515600" cy="3939093"/>
          </a:xfrm>
        </p:spPr>
        <p:txBody>
          <a:bodyPr/>
          <a:lstStyle/>
          <a:p>
            <a:pPr marL="0" lvl="0" indent="0">
              <a:lnSpc>
                <a:spcPct val="105000"/>
              </a:lnSpc>
              <a:buNone/>
            </a:pPr>
            <a:r>
              <a:rPr lang="en-GB" kern="100">
                <a:ea typeface="Calibri" panose="020F0502020204030204" pitchFamily="34" charset="0"/>
                <a:cs typeface="Times New Roman" panose="02020603050405020304" pitchFamily="18" charset="0"/>
              </a:rPr>
              <a:t>1. On your table you will find a set of cards. Each card includes a key element from a framework or benchmark from a region.</a:t>
            </a:r>
          </a:p>
          <a:p>
            <a:pPr marL="0" lvl="0" indent="0">
              <a:lnSpc>
                <a:spcPct val="105000"/>
              </a:lnSpc>
              <a:buNone/>
            </a:pPr>
            <a:r>
              <a:rPr lang="en-GB" kern="100">
                <a:effectLst/>
                <a:ea typeface="Calibri" panose="020F0502020204030204" pitchFamily="34" charset="0"/>
                <a:cs typeface="Times New Roman" panose="02020603050405020304" pitchFamily="18" charset="0"/>
              </a:rPr>
              <a:t>2. Put the right cards in the right columns</a:t>
            </a:r>
          </a:p>
          <a:p>
            <a:pPr marL="0" lvl="0" indent="0">
              <a:lnSpc>
                <a:spcPct val="105000"/>
              </a:lnSpc>
              <a:buNone/>
            </a:pPr>
            <a:r>
              <a:rPr lang="en-GB" kern="100">
                <a:ea typeface="Calibri" panose="020F0502020204030204" pitchFamily="34" charset="0"/>
                <a:cs typeface="Times New Roman" panose="02020603050405020304" pitchFamily="18" charset="0"/>
              </a:rPr>
              <a:t>3. Once all cards are placed discuss in your group:</a:t>
            </a:r>
          </a:p>
          <a:p>
            <a:pPr>
              <a:lnSpc>
                <a:spcPct val="105000"/>
              </a:lnSpc>
            </a:pPr>
            <a:r>
              <a:rPr lang="en-GB" kern="100">
                <a:ea typeface="Calibri" panose="020F0502020204030204" pitchFamily="34" charset="0"/>
                <a:cs typeface="Times New Roman" panose="02020603050405020304" pitchFamily="18" charset="0"/>
              </a:rPr>
              <a:t> why you placed each element in each region</a:t>
            </a:r>
          </a:p>
          <a:p>
            <a:pPr>
              <a:lnSpc>
                <a:spcPct val="105000"/>
              </a:lnSpc>
            </a:pPr>
            <a:r>
              <a:rPr lang="en-GB" kern="100">
                <a:ea typeface="Calibri" panose="020F0502020204030204" pitchFamily="34" charset="0"/>
                <a:cs typeface="Times New Roman" panose="02020603050405020304" pitchFamily="18" charset="0"/>
              </a:rPr>
              <a:t>the similarities and differences between each column</a:t>
            </a:r>
          </a:p>
          <a:p>
            <a:pPr marL="0" indent="0">
              <a:lnSpc>
                <a:spcPct val="105000"/>
              </a:lnSpc>
              <a:buNone/>
            </a:pPr>
            <a:r>
              <a:rPr lang="en-GB" kern="100">
                <a:ea typeface="Calibri" panose="020F0502020204030204" pitchFamily="34" charset="0"/>
                <a:cs typeface="Times New Roman" panose="02020603050405020304" pitchFamily="18" charset="0"/>
              </a:rPr>
              <a:t>4. Be ready to share your thoughts with the room.</a:t>
            </a:r>
          </a:p>
          <a:p>
            <a:pPr marL="0" lvl="0" indent="0">
              <a:lnSpc>
                <a:spcPct val="105000"/>
              </a:lnSpc>
              <a:buNone/>
            </a:pPr>
            <a:endParaRPr lang="en-GB" kern="100">
              <a:effectLst/>
              <a:ea typeface="Calibri" panose="020F0502020204030204" pitchFamily="34" charset="0"/>
              <a:cs typeface="Times New Roman" panose="02020603050405020304" pitchFamily="18" charset="0"/>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2" name="Picture 1">
            <a:extLst>
              <a:ext uri="{FF2B5EF4-FFF2-40B4-BE49-F238E27FC236}">
                <a16:creationId xmlns:a16="http://schemas.microsoft.com/office/drawing/2014/main" id="{94E64815-CAEA-412E-5CA3-D2095D4BDEA1}"/>
              </a:ext>
            </a:extLst>
          </p:cNvPr>
          <p:cNvPicPr>
            <a:picLocks noChangeAspect="1"/>
          </p:cNvPicPr>
          <p:nvPr/>
        </p:nvPicPr>
        <p:blipFill>
          <a:blip r:embed="rId3"/>
          <a:stretch>
            <a:fillRect/>
          </a:stretch>
        </p:blipFill>
        <p:spPr>
          <a:xfrm>
            <a:off x="7894781" y="5926980"/>
            <a:ext cx="3755173" cy="525724"/>
          </a:xfrm>
          <a:prstGeom prst="rect">
            <a:avLst/>
          </a:prstGeom>
        </p:spPr>
      </p:pic>
    </p:spTree>
    <p:extLst>
      <p:ext uri="{BB962C8B-B14F-4D97-AF65-F5344CB8AC3E}">
        <p14:creationId xmlns:p14="http://schemas.microsoft.com/office/powerpoint/2010/main" val="267287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pPr algn="l" rtl="0" fontAlgn="base"/>
            <a:r>
              <a:rPr lang="en-GB" b="1" i="0" u="none" strike="noStrike">
                <a:solidFill>
                  <a:srgbClr val="002060"/>
                </a:solidFill>
                <a:effectLst/>
                <a:latin typeface="Gotham" panose="02000604030000020004"/>
              </a:rPr>
              <a:t>Who Oversees Quality of UK Higher Education?</a:t>
            </a:r>
            <a:r>
              <a:rPr lang="en-US" b="1" i="0">
                <a:solidFill>
                  <a:srgbClr val="000000"/>
                </a:solidFill>
                <a:effectLst/>
                <a:latin typeface="Gotham" panose="02000604030000020004"/>
              </a:rPr>
              <a:t>​</a:t>
            </a:r>
            <a:endParaRPr lang="en-US" b="1" i="0">
              <a:solidFill>
                <a:srgbClr val="000000"/>
              </a:solidFill>
              <a:effectLst/>
              <a:latin typeface="Segoe UI" panose="020B0502040204020203" pitchFamily="34" charset="0"/>
            </a:endParaRP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940758"/>
            <a:ext cx="10515600" cy="4041521"/>
          </a:xfrm>
        </p:spPr>
        <p:txBody>
          <a:bodyPr/>
          <a:lstStyle/>
          <a:p>
            <a:pPr algn="l" rtl="0" fontAlgn="base">
              <a:buFont typeface="Arial" panose="020B0604020202020204" pitchFamily="34" charset="0"/>
              <a:buChar char="•"/>
            </a:pPr>
            <a:r>
              <a:rPr lang="en-GB" b="0" i="0" u="none" strike="noStrike">
                <a:effectLst/>
                <a:latin typeface="Gotham" panose="02000604030000020004"/>
              </a:rPr>
              <a:t>The Quality Assurance Agency (QAA) is the UK-wide independent body which safeguards quality and standards in UK Universities </a:t>
            </a:r>
            <a:r>
              <a:rPr lang="en-US" b="0" i="0">
                <a:effectLst/>
                <a:latin typeface="Gotham" panose="02000604030000020004"/>
              </a:rPr>
              <a:t>​</a:t>
            </a:r>
            <a:endParaRPr lang="en-US" b="0" i="0">
              <a:effectLst/>
              <a:latin typeface="Arial" panose="020B0604020202020204" pitchFamily="34" charset="0"/>
            </a:endParaRPr>
          </a:p>
          <a:p>
            <a:pPr algn="l" rtl="0" fontAlgn="base">
              <a:buFont typeface="Arial" panose="020B0604020202020204" pitchFamily="34" charset="0"/>
              <a:buChar char="•"/>
            </a:pPr>
            <a:r>
              <a:rPr lang="en-GB" b="0" i="0" u="none" strike="noStrike">
                <a:effectLst/>
                <a:latin typeface="Gotham" panose="02000604030000020004"/>
              </a:rPr>
              <a:t>The QAA reviews UK higher education wherever it is offered (i.e. including all UK provision offered in the UK and overseas).</a:t>
            </a:r>
            <a:r>
              <a:rPr lang="en-US" b="0" i="0">
                <a:effectLst/>
                <a:latin typeface="Gotham" panose="02000604030000020004"/>
              </a:rPr>
              <a:t>​</a:t>
            </a:r>
            <a:endParaRPr lang="en-US" b="0" i="0">
              <a:effectLst/>
              <a:latin typeface="Arial" panose="020B0604020202020204" pitchFamily="34" charset="0"/>
            </a:endParaRPr>
          </a:p>
          <a:p>
            <a:pPr algn="l" rtl="0" fontAlgn="base">
              <a:buFont typeface="Arial" panose="020B0604020202020204" pitchFamily="34" charset="0"/>
              <a:buChar char="•"/>
            </a:pPr>
            <a:r>
              <a:rPr lang="en-GB" b="0" i="0" u="none" strike="noStrike">
                <a:effectLst/>
                <a:latin typeface="Gotham" panose="02000604030000020004"/>
              </a:rPr>
              <a:t>See</a:t>
            </a:r>
            <a:r>
              <a:rPr lang="en-GB" b="0" i="0" u="none" strike="noStrike">
                <a:solidFill>
                  <a:srgbClr val="002060"/>
                </a:solidFill>
                <a:effectLst/>
                <a:latin typeface="Gotham" panose="02000604030000020004"/>
              </a:rPr>
              <a:t> </a:t>
            </a:r>
            <a:r>
              <a:rPr lang="en-GB" b="0" i="0" u="sng" strike="noStrike">
                <a:solidFill>
                  <a:srgbClr val="0069A7"/>
                </a:solidFill>
                <a:effectLst/>
                <a:latin typeface="Gotham" panose="02000604030000020004"/>
                <a:hlinkClick r:id="rId3"/>
              </a:rPr>
              <a:t>www.qaa.ac.uk</a:t>
            </a:r>
            <a:r>
              <a:rPr lang="en-GB" b="0" i="0" u="none" strike="noStrike">
                <a:solidFill>
                  <a:srgbClr val="002060"/>
                </a:solidFill>
                <a:effectLst/>
                <a:latin typeface="Gotham" panose="02000604030000020004"/>
              </a:rPr>
              <a:t> </a:t>
            </a:r>
            <a:r>
              <a:rPr lang="en-GB" b="0" i="0" u="none" strike="noStrike">
                <a:effectLst/>
                <a:latin typeface="Gotham" panose="02000604030000020004"/>
              </a:rPr>
              <a:t>for more information </a:t>
            </a:r>
            <a:endParaRPr lang="en-US" b="0" i="0">
              <a:effectLst/>
              <a:latin typeface="Arial" panose="020B0604020202020204" pitchFamily="34" charset="0"/>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4"/>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5"/>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6"/>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7"/>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58510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355694" y="365125"/>
            <a:ext cx="11833411" cy="1343492"/>
          </a:xfrm>
        </p:spPr>
        <p:txBody>
          <a:bodyPr/>
          <a:lstStyle/>
          <a:p>
            <a:pPr algn="l" rtl="0" fontAlgn="base"/>
            <a:r>
              <a:rPr lang="en-GB" b="1" i="0" u="none" strike="noStrike">
                <a:solidFill>
                  <a:srgbClr val="002060"/>
                </a:solidFill>
                <a:effectLst/>
                <a:latin typeface="Gotham" panose="02000604030000020004"/>
              </a:rPr>
              <a:t>The UK Quality Code for Higher Education </a:t>
            </a:r>
            <a:endParaRPr lang="en-GB" b="1"/>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sz="half" idx="2"/>
          </p:nvPr>
        </p:nvSpPr>
        <p:spPr>
          <a:xfrm>
            <a:off x="866682" y="1238841"/>
            <a:ext cx="5157787" cy="4592549"/>
          </a:xfrm>
        </p:spPr>
        <p:txBody>
          <a:bodyPr/>
          <a:lstStyle/>
          <a:p>
            <a:pPr algn="l" rtl="0" fontAlgn="base">
              <a:buFont typeface="Arial" panose="020B0604020202020204" pitchFamily="34" charset="0"/>
              <a:buChar char="•"/>
            </a:pPr>
            <a:r>
              <a:rPr lang="en-GB" sz="2600" b="0" i="0" u="none" strike="noStrike">
                <a:effectLst/>
                <a:latin typeface="Gotham" panose="02000604030000020004"/>
              </a:rPr>
              <a:t>The </a:t>
            </a:r>
            <a:r>
              <a:rPr lang="en-GB" sz="2600" b="0" i="0" u="none" strike="noStrike">
                <a:effectLst/>
                <a:latin typeface="Gotham" panose="02000604030000020004"/>
                <a:hlinkClick r:id="rId3"/>
              </a:rPr>
              <a:t>Quality Code </a:t>
            </a:r>
            <a:r>
              <a:rPr lang="en-GB" sz="2600" b="0" i="0" u="none" strike="noStrike">
                <a:effectLst/>
                <a:latin typeface="Gotham" panose="02000604030000020004"/>
              </a:rPr>
              <a:t>is the key reference point for UK Higher Education</a:t>
            </a:r>
            <a:r>
              <a:rPr lang="en-US" sz="2600" b="0" i="0">
                <a:effectLst/>
                <a:latin typeface="Gotham" panose="02000604030000020004"/>
              </a:rPr>
              <a:t>​</a:t>
            </a:r>
            <a:endParaRPr lang="en-US" sz="2600" b="0" i="0">
              <a:effectLst/>
              <a:latin typeface="Arial" panose="020B0604020202020204" pitchFamily="34" charset="0"/>
            </a:endParaRPr>
          </a:p>
          <a:p>
            <a:pPr algn="l" rtl="0" fontAlgn="base">
              <a:buFont typeface="Arial" panose="020B0604020202020204" pitchFamily="34" charset="0"/>
              <a:buChar char="•"/>
            </a:pPr>
            <a:r>
              <a:rPr lang="en-GB" sz="2600" b="0" i="0" u="none" strike="noStrike">
                <a:effectLst/>
                <a:latin typeface="Gotham" panose="02000604030000020004"/>
              </a:rPr>
              <a:t>It protects the public and student interests </a:t>
            </a:r>
            <a:r>
              <a:rPr lang="en-US" sz="2600" b="0" i="0">
                <a:effectLst/>
                <a:latin typeface="Gotham" panose="02000604030000020004"/>
              </a:rPr>
              <a:t>​</a:t>
            </a:r>
            <a:endParaRPr lang="en-US" sz="2600" b="0" i="0">
              <a:effectLst/>
              <a:latin typeface="Arial" panose="020B0604020202020204" pitchFamily="34" charset="0"/>
            </a:endParaRPr>
          </a:p>
          <a:p>
            <a:pPr algn="l" rtl="0" fontAlgn="base">
              <a:buFont typeface="Arial" panose="020B0604020202020204" pitchFamily="34" charset="0"/>
              <a:buChar char="•"/>
            </a:pPr>
            <a:r>
              <a:rPr lang="en-GB" sz="2600" b="0" i="0" u="none" strike="noStrike">
                <a:effectLst/>
                <a:latin typeface="Gotham" panose="02000604030000020004"/>
              </a:rPr>
              <a:t>It champions UK Higher Education’s world-leading reputation for quality. </a:t>
            </a:r>
            <a:r>
              <a:rPr lang="en-US" sz="2600" b="0" i="0">
                <a:effectLst/>
                <a:latin typeface="Gotham" panose="02000604030000020004"/>
              </a:rPr>
              <a:t>​</a:t>
            </a:r>
            <a:endParaRPr lang="en-US" sz="2600" b="0" i="0">
              <a:effectLst/>
              <a:latin typeface="Arial" panose="020B0604020202020204" pitchFamily="34" charset="0"/>
            </a:endParaRPr>
          </a:p>
          <a:p>
            <a:pPr algn="l" rtl="0" fontAlgn="base">
              <a:buFont typeface="Arial" panose="020B0604020202020204" pitchFamily="34" charset="0"/>
              <a:buChar char="•"/>
            </a:pPr>
            <a:r>
              <a:rPr lang="en-GB" sz="2600" b="0" i="0" u="none" strike="noStrike">
                <a:effectLst/>
                <a:latin typeface="Gotham" panose="02000604030000020004"/>
              </a:rPr>
              <a:t>It enables Higher Education providers to understand what is expected</a:t>
            </a:r>
            <a:endParaRPr lang="en-US" sz="2600" b="0" i="0">
              <a:effectLst/>
              <a:latin typeface="Arial" panose="020B0604020202020204" pitchFamily="34" charset="0"/>
            </a:endParaRPr>
          </a:p>
          <a:p>
            <a:pPr algn="l" rtl="0" fontAlgn="base">
              <a:buFont typeface="Arial" panose="020B0604020202020204" pitchFamily="34" charset="0"/>
              <a:buChar char="•"/>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4"/>
          <a:stretch>
            <a:fillRect/>
          </a:stretch>
        </p:blipFill>
        <p:spPr>
          <a:xfrm>
            <a:off x="216695" y="5407036"/>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5"/>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6"/>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7"/>
          <a:stretch>
            <a:fillRect/>
          </a:stretch>
        </p:blipFill>
        <p:spPr>
          <a:xfrm>
            <a:off x="4079136" y="5812518"/>
            <a:ext cx="3755173" cy="525724"/>
          </a:xfrm>
          <a:prstGeom prst="rect">
            <a:avLst/>
          </a:prstGeom>
        </p:spPr>
      </p:pic>
      <p:pic>
        <p:nvPicPr>
          <p:cNvPr id="2" name="Picture 4" descr="Diagram&#10;&#10;Description automatically generated">
            <a:extLst>
              <a:ext uri="{FF2B5EF4-FFF2-40B4-BE49-F238E27FC236}">
                <a16:creationId xmlns:a16="http://schemas.microsoft.com/office/drawing/2014/main" id="{92BA947E-6E33-FB19-883C-D5E30C5DCDA1}"/>
              </a:ext>
            </a:extLst>
          </p:cNvPr>
          <p:cNvPicPr>
            <a:picLocks noChangeAspect="1"/>
          </p:cNvPicPr>
          <p:nvPr/>
        </p:nvPicPr>
        <p:blipFill>
          <a:blip r:embed="rId8"/>
          <a:stretch>
            <a:fillRect/>
          </a:stretch>
        </p:blipFill>
        <p:spPr>
          <a:xfrm>
            <a:off x="5763491" y="1593414"/>
            <a:ext cx="5832763" cy="3539364"/>
          </a:xfrm>
          <a:prstGeom prst="rect">
            <a:avLst/>
          </a:prstGeom>
        </p:spPr>
      </p:pic>
    </p:spTree>
    <p:extLst>
      <p:ext uri="{BB962C8B-B14F-4D97-AF65-F5344CB8AC3E}">
        <p14:creationId xmlns:p14="http://schemas.microsoft.com/office/powerpoint/2010/main" val="239644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Qualification Descriptors</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253448"/>
            <a:ext cx="10515600" cy="4325420"/>
          </a:xfrm>
        </p:spPr>
        <p:txBody>
          <a:bodyPr lIns="91440" tIns="45720" rIns="91440" bIns="45720" anchor="t"/>
          <a:lstStyle/>
          <a:p>
            <a:r>
              <a:rPr lang="en-GB"/>
              <a:t>Public confidence in academic standards requires public understanding of the achievements represented by higher education qualifications and how the standards are secured</a:t>
            </a:r>
            <a:endParaRPr lang="en-US"/>
          </a:p>
          <a:p>
            <a:r>
              <a:rPr lang="en-GB"/>
              <a:t>The QAA publishes a set of Frameworks for Higher Education Qualifications (FHEQ) which described the different levels and requirements for each of these</a:t>
            </a:r>
            <a:endParaRPr lang="en-GB">
              <a:ea typeface="Calibri" panose="020F0502020204030204"/>
              <a:cs typeface="Calibri" panose="020F0502020204030204"/>
            </a:endParaRPr>
          </a:p>
          <a:p>
            <a:r>
              <a:rPr lang="en-GB"/>
              <a:t>The FHEQ is supported by qualification frameworks, credit arrangements, subject benchmark statements and guidance on qualification characteristics</a:t>
            </a:r>
            <a:endParaRPr lang="en-GB">
              <a:ea typeface="Calibri" panose="020F0502020204030204"/>
              <a:cs typeface="Calibri" panose="020F0502020204030204"/>
            </a:endParaRPr>
          </a:p>
          <a:p>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139177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hlinkClick r:id="rId3"/>
              </a:rPr>
              <a:t>Qualification Descriptors cont</a:t>
            </a:r>
            <a:r>
              <a:rPr lang="en-GB" b="1">
                <a:solidFill>
                  <a:srgbClr val="002D56"/>
                </a:solidFill>
                <a:latin typeface="+mn-lt"/>
                <a:ea typeface="GALAXIECOPERNICUS-SEMIBOLD" panose="02000000000000000000" pitchFamily="2" charset="77"/>
              </a:rPr>
              <a:t>.</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253448"/>
            <a:ext cx="10515600" cy="4325420"/>
          </a:xfrm>
        </p:spPr>
        <p:txBody>
          <a:bodyPr/>
          <a:lstStyle/>
          <a:p>
            <a:pPr algn="just"/>
            <a:r>
              <a:rPr lang="en-GB"/>
              <a:t>The FHEQ sets out the different levels at which qualifications are set in the UK</a:t>
            </a:r>
          </a:p>
          <a:p>
            <a:pPr algn="just"/>
            <a:r>
              <a:rPr lang="en-GB"/>
              <a:t>The levels within UK Higher Education are at 4 to 8</a:t>
            </a:r>
          </a:p>
          <a:p>
            <a:pPr algn="just"/>
            <a:r>
              <a:rPr lang="en-GB"/>
              <a:t>Bachelors Degrees include study at levels 4, 5 and 6. Masters Degrees are studied at level 7 and Doctoral Degrees at level 8</a:t>
            </a:r>
          </a:p>
          <a:p>
            <a:pPr algn="just"/>
            <a:r>
              <a:rPr lang="en-GB"/>
              <a:t>The FHEQ sets out for each qualification: what students need to have demonstrated, what they will typically be able to do, and what qualities and transferable skills they will have</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4"/>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5"/>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6"/>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7"/>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54491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Subject Benchmark Statements</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417834"/>
            <a:ext cx="10515600" cy="4394684"/>
          </a:xfrm>
        </p:spPr>
        <p:txBody>
          <a:bodyPr/>
          <a:lstStyle/>
          <a:p>
            <a:pPr algn="just"/>
            <a:r>
              <a:rPr lang="en-GB" b="0" i="0">
                <a:solidFill>
                  <a:srgbClr val="000033"/>
                </a:solidFill>
                <a:effectLst/>
                <a:latin typeface="Arial" panose="020B0604020202020204" pitchFamily="34" charset="0"/>
              </a:rPr>
              <a:t>Subject Benchmark Statements describe the nature of study and the academic standards expected of graduates in specific subject areas. </a:t>
            </a:r>
          </a:p>
          <a:p>
            <a:pPr algn="just"/>
            <a:r>
              <a:rPr lang="en-GB" b="0" i="0">
                <a:solidFill>
                  <a:srgbClr val="000033"/>
                </a:solidFill>
                <a:effectLst/>
                <a:latin typeface="Arial" panose="020B0604020202020204" pitchFamily="34" charset="0"/>
              </a:rPr>
              <a:t>They show what graduates might reasonably be expected to know, do and understand at the end of their studies</a:t>
            </a:r>
          </a:p>
          <a:p>
            <a:pPr algn="just"/>
            <a:r>
              <a:rPr lang="en-GB" b="0" i="0">
                <a:solidFill>
                  <a:srgbClr val="000033"/>
                </a:solidFill>
                <a:effectLst/>
                <a:latin typeface="Arial" panose="020B0604020202020204" pitchFamily="34" charset="0"/>
              </a:rPr>
              <a:t>Subject Benchmark Statements are written by subject specialists and the QAA facilitate this process</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97489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Subject Benchmark Statements cont.</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736332"/>
            <a:ext cx="10515600" cy="4076185"/>
          </a:xfrm>
        </p:spPr>
        <p:txBody>
          <a:bodyPr/>
          <a:lstStyle/>
          <a:p>
            <a:r>
              <a:rPr lang="en-GB" b="0" i="0">
                <a:solidFill>
                  <a:srgbClr val="000033"/>
                </a:solidFill>
                <a:effectLst/>
                <a:latin typeface="Arial" panose="020B0604020202020204" pitchFamily="34" charset="0"/>
              </a:rPr>
              <a:t>They are used as reference points in the design, delivery and review of academic programmes</a:t>
            </a:r>
          </a:p>
          <a:p>
            <a:r>
              <a:rPr lang="en-GB" b="0" i="0">
                <a:solidFill>
                  <a:srgbClr val="000033"/>
                </a:solidFill>
                <a:effectLst/>
                <a:latin typeface="Arial" panose="020B0604020202020204" pitchFamily="34" charset="0"/>
              </a:rPr>
              <a:t>They provide general guidance but are not intended to represent a national curriculum or to prescribe set approaches. Instead, they allow for flexibility and innovation</a:t>
            </a: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4"/>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5"/>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6"/>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238638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hlinkClick r:id="rId3"/>
              </a:rPr>
              <a:t>Subject Benchmark Statements cont</a:t>
            </a:r>
            <a:r>
              <a:rPr lang="en-GB" b="1">
                <a:solidFill>
                  <a:srgbClr val="002D56"/>
                </a:solidFill>
                <a:latin typeface="+mn-lt"/>
                <a:ea typeface="GALAXIECOPERNICUS-SEMIBOLD" panose="02000000000000000000" pitchFamily="2" charset="77"/>
              </a:rPr>
              <a:t>.</a:t>
            </a:r>
          </a:p>
        </p:txBody>
      </p:sp>
      <p:pic>
        <p:nvPicPr>
          <p:cNvPr id="5" name="Content Placeholder 4">
            <a:extLst>
              <a:ext uri="{FF2B5EF4-FFF2-40B4-BE49-F238E27FC236}">
                <a16:creationId xmlns:a16="http://schemas.microsoft.com/office/drawing/2014/main" id="{712AF655-3550-E29F-DD8B-C7F3B876032F}"/>
              </a:ext>
            </a:extLst>
          </p:cNvPr>
          <p:cNvPicPr>
            <a:picLocks noGrp="1" noChangeAspect="1"/>
          </p:cNvPicPr>
          <p:nvPr>
            <p:ph idx="1"/>
          </p:nvPr>
        </p:nvPicPr>
        <p:blipFill>
          <a:blip r:embed="rId4"/>
          <a:stretch>
            <a:fillRect/>
          </a:stretch>
        </p:blipFill>
        <p:spPr>
          <a:xfrm>
            <a:off x="1814866" y="1293814"/>
            <a:ext cx="8806478" cy="4398070"/>
          </a:xfrm>
        </p:spPr>
      </p:pic>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5"/>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6"/>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7"/>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8"/>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749325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841FD7EE9ECD46BA8120E87F24CCE2" ma:contentTypeVersion="1" ma:contentTypeDescription="Create a new document." ma:contentTypeScope="" ma:versionID="542e71f4dd8b68a0801704b101658d4f">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1235D-1CA4-45D8-BF0E-89DBEE055C94}">
  <ds:schemaRefs>
    <ds:schemaRef ds:uri="215cb6b8-a111-4861-82f6-ea6d133d52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2D673A-8F1A-4A17-A54A-FF652DE03A9D}"/>
</file>

<file path=customXml/itemProps3.xml><?xml version="1.0" encoding="utf-8"?>
<ds:datastoreItem xmlns:ds="http://schemas.openxmlformats.org/officeDocument/2006/customXml" ds:itemID="{64F3ED8E-4EA0-4F8E-97E1-C5C242CC0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2780</Words>
  <Application>Microsoft Office PowerPoint</Application>
  <PresentationFormat>Widescreen</PresentationFormat>
  <Paragraphs>111</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Gotham</vt:lpstr>
      <vt:lpstr>GOTHAM-BOOK</vt:lpstr>
      <vt:lpstr>Segoe UI</vt:lpstr>
      <vt:lpstr>Symbol</vt:lpstr>
      <vt:lpstr>Office Theme</vt:lpstr>
      <vt:lpstr>Quality Assurance in the UK Context Gaby Tobin, Head of Quality Enhancement  </vt:lpstr>
      <vt:lpstr>Aim of the Session</vt:lpstr>
      <vt:lpstr>Who Oversees Quality of UK Higher Education?​</vt:lpstr>
      <vt:lpstr>The UK Quality Code for Higher Education </vt:lpstr>
      <vt:lpstr>Qualification Descriptors</vt:lpstr>
      <vt:lpstr>Qualification Descriptors cont.</vt:lpstr>
      <vt:lpstr>Subject Benchmark Statements</vt:lpstr>
      <vt:lpstr>Subject Benchmark Statements cont.</vt:lpstr>
      <vt:lpstr>Subject Benchmark Statements cont.</vt:lpstr>
      <vt:lpstr>Qualification Descriptors and Subject Benchmarks (discussion time)</vt:lpstr>
      <vt:lpstr>PowerPoint Presentation</vt:lpstr>
      <vt:lpstr>PowerPoint Presentation</vt:lpstr>
      <vt:lpstr>Today’s Sessions Will Focus On:</vt:lpstr>
      <vt:lpstr>We will follow the following format for the day:</vt:lpstr>
      <vt:lpstr>Frameworks and Benchmarks:</vt:lpstr>
      <vt:lpstr>UK Framework for Higher Education Qualifications and Subject Benchmark Statements</vt:lpstr>
      <vt:lpstr>ASEAN Framework and Benchmarks</vt:lpstr>
      <vt:lpstr>Vietnamese Framework and Benchmarks</vt:lpstr>
      <vt:lpstr>Source:  2023 Annual QAA conference (14/09/2023) session presented by Ms Tran Bich Hue (MOET)</vt:lpstr>
      <vt:lpstr>Learning Activity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Tobin, Gaby</cp:lastModifiedBy>
  <cp:revision>550</cp:revision>
  <dcterms:created xsi:type="dcterms:W3CDTF">2022-08-15T16:52:22Z</dcterms:created>
  <dcterms:modified xsi:type="dcterms:W3CDTF">2023-12-06T13:21:29Z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0x01010023841FD7EE9ECD46BA8120E87F24CCE2</vt:lpwstr>
  </property>
  <property fmtid="{D5CDD505-2E9C-101B-9397-08002B2CF9AE}" pid="3" name="MediaServiceImageTags">
    <vt:lpwstr/>
  </property>
  <property fmtid="{D5CDD505-2E9C-101B-9397-08002B2CF9AE}" pid="4" name="Order">
    <vt:r8>800</vt:r8>
  </property>
  <property fmtid="{D5CDD505-2E9C-101B-9397-08002B2CF9AE}" pid="5" name="xd_Signature">
    <vt:bool>false</vt:bool>
  </property>
  <property fmtid="{D5CDD505-2E9C-101B-9397-08002B2CF9AE}" pid="6" name="SharedWithUsers">
    <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